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8" r:id="rId3"/>
    <p:sldId id="322" r:id="rId4"/>
    <p:sldId id="323" r:id="rId5"/>
    <p:sldId id="324" r:id="rId6"/>
    <p:sldId id="325" r:id="rId7"/>
    <p:sldId id="326" r:id="rId8"/>
    <p:sldId id="328" r:id="rId9"/>
    <p:sldId id="327" r:id="rId10"/>
    <p:sldId id="256" r:id="rId11"/>
    <p:sldId id="267" r:id="rId13"/>
    <p:sldId id="287" r:id="rId14"/>
    <p:sldId id="289" r:id="rId15"/>
    <p:sldId id="291" r:id="rId16"/>
    <p:sldId id="311" r:id="rId17"/>
    <p:sldId id="290" r:id="rId18"/>
    <p:sldId id="292" r:id="rId19"/>
    <p:sldId id="293" r:id="rId20"/>
    <p:sldId id="294" r:id="rId21"/>
    <p:sldId id="295" r:id="rId22"/>
    <p:sldId id="313" r:id="rId23"/>
    <p:sldId id="315" r:id="rId24"/>
    <p:sldId id="316" r:id="rId25"/>
    <p:sldId id="314" r:id="rId26"/>
    <p:sldId id="296" r:id="rId27"/>
    <p:sldId id="268" r:id="rId28"/>
    <p:sldId id="288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278" r:id="rId38"/>
    <p:sldId id="317" r:id="rId39"/>
    <p:sldId id="318" r:id="rId40"/>
  </p:sldIdLst>
  <p:sldSz cx="12192000" cy="6858000"/>
  <p:notesSz cx="6858000" cy="9144000"/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4" Type="http://schemas.openxmlformats.org/officeDocument/2006/relationships/tags" Target="tags/tag98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3A7B8F-3FF5-40A3-8C55-ACA4A6BC7A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image" Target="../media/image1.pn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3.xml"/><Relationship Id="rId1" Type="http://schemas.openxmlformats.org/officeDocument/2006/relationships/tags" Target="../tags/tag4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45.xml"/><Relationship Id="rId2" Type="http://schemas.openxmlformats.org/officeDocument/2006/relationships/image" Target="../media/image12.png"/><Relationship Id="rId1" Type="http://schemas.openxmlformats.org/officeDocument/2006/relationships/tags" Target="../tags/tag44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image" Target="../media/image14.png"/><Relationship Id="rId3" Type="http://schemas.openxmlformats.org/officeDocument/2006/relationships/tags" Target="../tags/tag47.xml"/><Relationship Id="rId2" Type="http://schemas.openxmlformats.org/officeDocument/2006/relationships/image" Target="../media/image13.png"/><Relationship Id="rId1" Type="http://schemas.openxmlformats.org/officeDocument/2006/relationships/tags" Target="../tags/tag46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57.xml"/><Relationship Id="rId7" Type="http://schemas.openxmlformats.org/officeDocument/2006/relationships/tags" Target="../tags/tag56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image" Target="../media/image13.png"/><Relationship Id="rId3" Type="http://schemas.openxmlformats.org/officeDocument/2006/relationships/tags" Target="../tags/tag53.xml"/><Relationship Id="rId2" Type="http://schemas.openxmlformats.org/officeDocument/2006/relationships/image" Target="../media/image16.png"/><Relationship Id="rId1" Type="http://schemas.openxmlformats.org/officeDocument/2006/relationships/tags" Target="../tags/tag5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0.xml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.v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63.x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2.bin"/><Relationship Id="rId4" Type="http://schemas.openxmlformats.org/officeDocument/2006/relationships/tags" Target="../tags/tag62.xml"/><Relationship Id="rId3" Type="http://schemas.openxmlformats.org/officeDocument/2006/relationships/image" Target="../media/image19.wmf"/><Relationship Id="rId2" Type="http://schemas.openxmlformats.org/officeDocument/2006/relationships/oleObject" Target="../embeddings/oleObject1.bin"/><Relationship Id="rId1" Type="http://schemas.openxmlformats.org/officeDocument/2006/relationships/tags" Target="../tags/tag61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6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8.xml"/><Relationship Id="rId2" Type="http://schemas.openxmlformats.org/officeDocument/2006/relationships/image" Target="../media/image23.png"/><Relationship Id="rId1" Type="http://schemas.openxmlformats.org/officeDocument/2006/relationships/tags" Target="../tags/tag67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image" Target="../media/image25.png"/><Relationship Id="rId1" Type="http://schemas.openxmlformats.org/officeDocument/2006/relationships/tags" Target="../tags/tag71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5.xml"/><Relationship Id="rId2" Type="http://schemas.openxmlformats.org/officeDocument/2006/relationships/image" Target="../media/image25.png"/><Relationship Id="rId1" Type="http://schemas.openxmlformats.org/officeDocument/2006/relationships/tags" Target="../tags/tag7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6.xml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80.xml"/><Relationship Id="rId2" Type="http://schemas.openxmlformats.org/officeDocument/2006/relationships/image" Target="../media/image27.png"/><Relationship Id="rId1" Type="http://schemas.openxmlformats.org/officeDocument/2006/relationships/tags" Target="../tags/tag7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1.xml"/><Relationship Id="rId1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8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3.xml"/><Relationship Id="rId1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.xml"/><Relationship Id="rId2" Type="http://schemas.openxmlformats.org/officeDocument/2006/relationships/image" Target="../media/image2.jpeg"/><Relationship Id="rId1" Type="http://schemas.openxmlformats.org/officeDocument/2006/relationships/tags" Target="../tags/tag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4.xml"/><Relationship Id="rId1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5.xml"/><Relationship Id="rId1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6.xml"/><Relationship Id="rId1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7.xml"/><Relationship Id="rId1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8.xml"/><Relationship Id="rId1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tags" Target="../tags/tag89.xml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94.xml"/><Relationship Id="rId4" Type="http://schemas.openxmlformats.org/officeDocument/2006/relationships/image" Target="../media/image38.png"/><Relationship Id="rId3" Type="http://schemas.openxmlformats.org/officeDocument/2006/relationships/tags" Target="../tags/tag93.xml"/><Relationship Id="rId2" Type="http://schemas.openxmlformats.org/officeDocument/2006/relationships/image" Target="../media/image37.png"/><Relationship Id="rId1" Type="http://schemas.openxmlformats.org/officeDocument/2006/relationships/tags" Target="../tags/tag92.xml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97.xml"/><Relationship Id="rId4" Type="http://schemas.openxmlformats.org/officeDocument/2006/relationships/image" Target="../media/image40.png"/><Relationship Id="rId3" Type="http://schemas.openxmlformats.org/officeDocument/2006/relationships/tags" Target="../tags/tag96.xml"/><Relationship Id="rId2" Type="http://schemas.openxmlformats.org/officeDocument/2006/relationships/image" Target="../media/image39.png"/><Relationship Id="rId1" Type="http://schemas.openxmlformats.org/officeDocument/2006/relationships/tags" Target="../tags/tag95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9.xml"/><Relationship Id="rId2" Type="http://schemas.openxmlformats.org/officeDocument/2006/relationships/image" Target="../media/image3.png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3.xml"/><Relationship Id="rId2" Type="http://schemas.openxmlformats.org/officeDocument/2006/relationships/image" Target="../media/image7.png"/><Relationship Id="rId1" Type="http://schemas.openxmlformats.org/officeDocument/2006/relationships/tags" Target="../tags/tag12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16.xml"/><Relationship Id="rId4" Type="http://schemas.openxmlformats.org/officeDocument/2006/relationships/image" Target="../media/image9.png"/><Relationship Id="rId3" Type="http://schemas.openxmlformats.org/officeDocument/2006/relationships/tags" Target="../tags/tag15.xml"/><Relationship Id="rId2" Type="http://schemas.openxmlformats.org/officeDocument/2006/relationships/image" Target="../media/image8.png"/><Relationship Id="rId1" Type="http://schemas.openxmlformats.org/officeDocument/2006/relationships/tags" Target="../tags/tag14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19.xml"/><Relationship Id="rId4" Type="http://schemas.openxmlformats.org/officeDocument/2006/relationships/image" Target="../media/image11.png"/><Relationship Id="rId3" Type="http://schemas.openxmlformats.org/officeDocument/2006/relationships/tags" Target="../tags/tag18.xml"/><Relationship Id="rId2" Type="http://schemas.openxmlformats.org/officeDocument/2006/relationships/image" Target="../media/image10.png"/><Relationship Id="rId1" Type="http://schemas.openxmlformats.org/officeDocument/2006/relationships/tags" Target="../tags/tag17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4" Type="http://schemas.openxmlformats.org/officeDocument/2006/relationships/notesSlide" Target="../notesSlides/notesSlide1.xml"/><Relationship Id="rId23" Type="http://schemas.openxmlformats.org/officeDocument/2006/relationships/slideLayout" Target="../slideLayouts/slideLayout7.xml"/><Relationship Id="rId22" Type="http://schemas.openxmlformats.org/officeDocument/2006/relationships/tags" Target="../tags/tag41.xml"/><Relationship Id="rId21" Type="http://schemas.openxmlformats.org/officeDocument/2006/relationships/tags" Target="../tags/tag40.xml"/><Relationship Id="rId20" Type="http://schemas.openxmlformats.org/officeDocument/2006/relationships/tags" Target="../tags/tag39.xml"/><Relationship Id="rId2" Type="http://schemas.openxmlformats.org/officeDocument/2006/relationships/tags" Target="../tags/tag21.xml"/><Relationship Id="rId19" Type="http://schemas.openxmlformats.org/officeDocument/2006/relationships/tags" Target="../tags/tag38.xml"/><Relationship Id="rId18" Type="http://schemas.openxmlformats.org/officeDocument/2006/relationships/tags" Target="../tags/tag37.xml"/><Relationship Id="rId17" Type="http://schemas.openxmlformats.org/officeDocument/2006/relationships/tags" Target="../tags/tag36.xml"/><Relationship Id="rId16" Type="http://schemas.openxmlformats.org/officeDocument/2006/relationships/tags" Target="../tags/tag35.xml"/><Relationship Id="rId15" Type="http://schemas.openxmlformats.org/officeDocument/2006/relationships/tags" Target="../tags/tag34.xml"/><Relationship Id="rId14" Type="http://schemas.openxmlformats.org/officeDocument/2006/relationships/tags" Target="../tags/tag33.xml"/><Relationship Id="rId13" Type="http://schemas.openxmlformats.org/officeDocument/2006/relationships/tags" Target="../tags/tag32.xml"/><Relationship Id="rId12" Type="http://schemas.openxmlformats.org/officeDocument/2006/relationships/tags" Target="../tags/tag31.xml"/><Relationship Id="rId11" Type="http://schemas.openxmlformats.org/officeDocument/2006/relationships/tags" Target="../tags/tag30.xml"/><Relationship Id="rId10" Type="http://schemas.openxmlformats.org/officeDocument/2006/relationships/tags" Target="../tags/tag29.xml"/><Relationship Id="rId1" Type="http://schemas.openxmlformats.org/officeDocument/2006/relationships/tags" Target="../tags/tag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6"/>
          <p:cNvSpPr txBox="1"/>
          <p:nvPr>
            <p:custDataLst>
              <p:tags r:id="rId1"/>
            </p:custDataLst>
          </p:nvPr>
        </p:nvSpPr>
        <p:spPr>
          <a:xfrm>
            <a:off x="1771015" y="1726565"/>
            <a:ext cx="8651240" cy="1925955"/>
          </a:xfrm>
          <a:prstGeom prst="rect">
            <a:avLst/>
          </a:prstGeom>
          <a:noFill/>
          <a:effectLst/>
        </p:spPr>
        <p:txBody>
          <a:bodyPr wrap="non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spc="-1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思源黑体 Regular" panose="020B0500000000000000" charset="-122"/>
                <a:cs typeface="+mj-lt"/>
              </a:rPr>
              <a:t>Computer Vision</a:t>
            </a:r>
            <a:endParaRPr lang="en-US" altLang="zh-CN" sz="8000" spc="-15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思源黑体 Regular" panose="020B0500000000000000" charset="-122"/>
              <a:cs typeface="+mj-lt"/>
            </a:endParaRPr>
          </a:p>
        </p:txBody>
      </p:sp>
      <p:sp>
        <p:nvSpPr>
          <p:cNvPr id="3" name="文本框 6"/>
          <p:cNvSpPr txBox="1"/>
          <p:nvPr>
            <p:custDataLst>
              <p:tags r:id="rId2"/>
            </p:custDataLst>
          </p:nvPr>
        </p:nvSpPr>
        <p:spPr>
          <a:xfrm>
            <a:off x="6813550" y="362585"/>
            <a:ext cx="5622925" cy="935355"/>
          </a:xfrm>
          <a:prstGeom prst="rect">
            <a:avLst/>
          </a:prstGeom>
          <a:noFill/>
          <a:effectLst/>
        </p:spPr>
        <p:txBody>
          <a:bodyPr wrap="none" rtlCol="0" anchor="ctr">
            <a:normAutofit fontScale="90000" lnSpcReduction="10000"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spc="-15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思源黑体 Regular" panose="020B0500000000000000" charset="-122"/>
                <a:cs typeface="+mn-lt"/>
              </a:rPr>
              <a:t>XJTU Robocup vision group</a:t>
            </a:r>
            <a:endParaRPr lang="en-US" altLang="zh-CN" sz="3200" b="1" spc="-15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思源黑体 Regular" panose="020B0500000000000000" charset="-122"/>
              <a:cs typeface="+mn-lt"/>
            </a:endParaRPr>
          </a:p>
          <a:p>
            <a:pPr algn="ctr"/>
            <a:r>
              <a:rPr lang="en-US" altLang="zh-CN" sz="3200" b="1" spc="-15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思源黑体 Regular" panose="020B0500000000000000" charset="-122"/>
                <a:cs typeface="+mn-lt"/>
              </a:rPr>
              <a:t>2023</a:t>
            </a:r>
            <a:endParaRPr lang="en-US" altLang="zh-CN" sz="3200" b="1" spc="-15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思源黑体 Regular" panose="020B0500000000000000" charset="-122"/>
              <a:cs typeface="+mn-lt"/>
            </a:endParaRPr>
          </a:p>
          <a:p>
            <a:pPr algn="ctr"/>
            <a:endParaRPr lang="en-US" altLang="zh-CN" sz="3200" b="1" spc="-15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思源黑体 Regular" panose="020B0500000000000000" charset="-122"/>
              <a:cs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0"/>
            <a:ext cx="6736715" cy="635635"/>
          </a:xfrm>
          <a:prstGeom prst="rect">
            <a:avLst/>
          </a:prstGeom>
        </p:spPr>
      </p:pic>
      <p:sp>
        <p:nvSpPr>
          <p:cNvPr id="5" name="文本框 6"/>
          <p:cNvSpPr txBox="1"/>
          <p:nvPr>
            <p:custDataLst>
              <p:tags r:id="rId4"/>
            </p:custDataLst>
          </p:nvPr>
        </p:nvSpPr>
        <p:spPr>
          <a:xfrm>
            <a:off x="3729355" y="3475990"/>
            <a:ext cx="4732655" cy="584835"/>
          </a:xfrm>
          <a:prstGeom prst="rect">
            <a:avLst/>
          </a:prstGeom>
          <a:noFill/>
          <a:effectLst/>
        </p:spPr>
        <p:txBody>
          <a:bodyPr wrap="non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spc="-15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ea typeface="思源黑体 Regular" panose="020B0500000000000000" charset="-122"/>
                <a:cs typeface="Calibri" panose="020F0502020204030204" charset="0"/>
              </a:rPr>
              <a:t>Part 3 -- Edge &amp;  Corner Detection</a:t>
            </a:r>
            <a:endParaRPr lang="en-US" altLang="zh-CN" sz="3200" b="1" spc="-15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charset="0"/>
              <a:ea typeface="思源黑体 Regular" panose="020B0500000000000000" charset="-122"/>
              <a:cs typeface="Calibri" panose="020F0502020204030204" charset="0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2844165" y="2372360"/>
            <a:ext cx="6503670" cy="12084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en-US" altLang="zh-CN" sz="6600" b="1">
                <a:solidFill>
                  <a:srgbClr val="2E2D2D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1  Edge Detection</a:t>
            </a:r>
            <a:endParaRPr lang="en-US" altLang="zh-CN" sz="6600" b="1">
              <a:solidFill>
                <a:srgbClr val="2E2D2D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-545465" y="94615"/>
            <a:ext cx="10132060" cy="6013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10000"/>
              </a:lnSpc>
            </a:pPr>
            <a:r>
              <a:rPr lang="zh-CN" altLang="en-US" sz="3600" b="1">
                <a:solidFill>
                  <a:schemeClr val="accent1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边缘</a:t>
            </a:r>
            <a:r>
              <a:rPr lang="zh-CN" altLang="en-US" sz="1600" b="1">
                <a:solidFill>
                  <a:schemeClr val="accent1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（</a:t>
            </a:r>
            <a:r>
              <a:rPr lang="zh-CN" altLang="en-US" sz="1600" b="1">
                <a:solidFill>
                  <a:schemeClr val="tx1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图像中亮度剧烈变化的位置。</a:t>
            </a:r>
            <a:r>
              <a:rPr lang="zh-CN" altLang="en-US" sz="1600" b="1">
                <a:solidFill>
                  <a:schemeClr val="accent1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）</a:t>
            </a:r>
            <a:r>
              <a:rPr lang="zh-CN" altLang="en-US" sz="3600" b="1">
                <a:solidFill>
                  <a:schemeClr val="accent1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很有用</a:t>
            </a:r>
            <a:endParaRPr lang="zh-CN" altLang="en-US" sz="3600" b="1">
              <a:solidFill>
                <a:schemeClr val="accent1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" y="1104265"/>
            <a:ext cx="10584815" cy="51796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-237490" y="73660"/>
            <a:ext cx="6232525" cy="9810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10000"/>
              </a:lnSpc>
            </a:pPr>
            <a:r>
              <a:rPr lang="en-US" altLang="zh-CN" sz="3600" b="1">
                <a:solidFill>
                  <a:schemeClr val="accent1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1</a:t>
            </a:r>
            <a:r>
              <a:rPr lang="zh-CN" altLang="en-US" sz="3600" b="1">
                <a:solidFill>
                  <a:schemeClr val="accent1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如何计算图像的</a:t>
            </a:r>
            <a:r>
              <a:rPr lang="zh-CN" altLang="en-US" sz="3600" b="1">
                <a:solidFill>
                  <a:schemeClr val="accent1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梯度</a:t>
            </a:r>
            <a:endParaRPr lang="zh-CN" altLang="en-US" sz="3600" b="1">
              <a:solidFill>
                <a:schemeClr val="accent1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r="1077" b="49039"/>
          <a:stretch>
            <a:fillRect/>
          </a:stretch>
        </p:blipFill>
        <p:spPr>
          <a:xfrm>
            <a:off x="539115" y="695960"/>
            <a:ext cx="9799320" cy="3014980"/>
          </a:xfrm>
          <a:prstGeom prst="rect">
            <a:avLst/>
          </a:prstGeom>
        </p:spPr>
      </p:pic>
      <p:pic>
        <p:nvPicPr>
          <p:cNvPr id="6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745" y="4253230"/>
            <a:ext cx="9590405" cy="1983740"/>
          </a:xfrm>
          <a:prstGeom prst="rect">
            <a:avLst/>
          </a:prstGeom>
        </p:spPr>
      </p:pic>
      <p:sp>
        <p:nvSpPr>
          <p:cNvPr id="100" name="文本框 99"/>
          <p:cNvSpPr txBox="1"/>
          <p:nvPr>
            <p:custDataLst>
              <p:tags r:id="rId5"/>
            </p:custDataLst>
          </p:nvPr>
        </p:nvSpPr>
        <p:spPr>
          <a:xfrm>
            <a:off x="1261745" y="3710940"/>
            <a:ext cx="258000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/>
            <a:r>
              <a:rPr lang="zh-CN" b="0">
                <a:latin typeface="Times New Roman" panose="02020603050405020304" charset="0"/>
                <a:ea typeface="宋体" panose="02010600030101010101" pitchFamily="2" charset="-122"/>
              </a:rPr>
              <a:t>一阶微分算子</a:t>
            </a:r>
            <a:endParaRPr lang="zh-CN" altLang="en-US" b="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280" y="932815"/>
            <a:ext cx="11014075" cy="584327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589280" y="135890"/>
            <a:ext cx="8033385" cy="6013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10000"/>
              </a:lnSpc>
            </a:pPr>
            <a:r>
              <a:rPr lang="en-US" altLang="zh-CN" sz="3600" b="1">
                <a:solidFill>
                  <a:schemeClr val="accent2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Problems?</a:t>
            </a:r>
            <a:r>
              <a:rPr lang="zh-CN" altLang="en-US" sz="3600" b="1">
                <a:solidFill>
                  <a:schemeClr val="accent2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噪声问题</a:t>
            </a:r>
            <a:r>
              <a:rPr lang="en-US" altLang="zh-CN" sz="3600" b="1">
                <a:solidFill>
                  <a:schemeClr val="accent2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How to solve?</a:t>
            </a:r>
            <a:endParaRPr lang="en-US" altLang="zh-CN" sz="3600" b="1">
              <a:solidFill>
                <a:schemeClr val="accent2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63600" y="427355"/>
            <a:ext cx="9852660" cy="19189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54792"/>
          <a:stretch>
            <a:fillRect/>
          </a:stretch>
        </p:blipFill>
        <p:spPr>
          <a:xfrm>
            <a:off x="624840" y="3465195"/>
            <a:ext cx="9906000" cy="267462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7992745" y="4298315"/>
            <a:ext cx="132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幅值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7992745" y="5501640"/>
            <a:ext cx="1132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方向</a:t>
            </a:r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233045" y="2512695"/>
            <a:ext cx="11726545" cy="6013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10000"/>
              </a:lnSpc>
            </a:pPr>
            <a:r>
              <a:rPr lang="zh-CN" altLang="en-US" sz="24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Calibri" panose="020F0502020204030204" charset="0"/>
              </a:rPr>
              <a:t>之前的学习中我们知道可以通过高斯滤波，将</a:t>
            </a:r>
            <a:r>
              <a:rPr lang="zh-CN" altLang="en-US" sz="2400" b="1">
                <a:solidFill>
                  <a:schemeClr val="tx1"/>
                </a:solidFill>
                <a:highlight>
                  <a:srgbClr val="FFFF00"/>
                </a:highlight>
                <a:latin typeface="楷体" panose="02010609060101010101" charset="-122"/>
                <a:ea typeface="楷体" panose="02010609060101010101" charset="-122"/>
                <a:cs typeface="Calibri" panose="020F0502020204030204" charset="0"/>
              </a:rPr>
              <a:t>图像频域处理和时域处理</a:t>
            </a:r>
            <a:r>
              <a:rPr lang="zh-CN" altLang="en-US" sz="24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Calibri" panose="020F0502020204030204" charset="0"/>
              </a:rPr>
              <a:t>相联系，作为低通滤波器使用，可以将低频能量（比如噪声）滤去，起到图像平滑作用。</a:t>
            </a:r>
            <a:endParaRPr lang="zh-CN" altLang="en-US" sz="2400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Calibri" panose="020F0502020204030204" charset="0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325" y="824230"/>
            <a:ext cx="8763000" cy="544703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2997835" y="3246755"/>
            <a:ext cx="5605780" cy="6013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10000"/>
              </a:lnSpc>
            </a:pPr>
            <a:r>
              <a:rPr lang="zh-CN" altLang="en-US" sz="3600" b="1">
                <a:solidFill>
                  <a:schemeClr val="accent1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高斯微分算子</a:t>
            </a:r>
            <a:endParaRPr lang="zh-CN" altLang="en-US" sz="3600" b="1">
              <a:solidFill>
                <a:schemeClr val="accent1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94940" y="669925"/>
            <a:ext cx="6008370" cy="6959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使用高斯微分算子，或者对图像先高斯</a:t>
            </a:r>
            <a:r>
              <a:rPr lang="zh-CN" altLang="en-US"/>
              <a:t>模糊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0760" y="240030"/>
            <a:ext cx="7651115" cy="63773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4780" y="912495"/>
            <a:ext cx="7325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二阶高斯微分</a:t>
            </a:r>
            <a:r>
              <a:rPr lang="zh-CN" altLang="en-US"/>
              <a:t>核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" name="对象 -2147482492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468630" y="3781425"/>
          <a:ext cx="5723255" cy="2707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2" imgW="1485900" imgH="711200" progId="Equation.DSMT4">
                  <p:embed/>
                </p:oleObj>
              </mc:Choice>
              <mc:Fallback>
                <p:oleObj name="" r:id="rId2" imgW="1485900" imgH="711200" progId="Equation.DSMT4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8630" y="3781425"/>
                        <a:ext cx="5723255" cy="27076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-2147482549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468630" y="989330"/>
          <a:ext cx="9065260" cy="257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5" imgW="2463800" imgH="711200" progId="Equation.DSMT4">
                  <p:embed/>
                </p:oleObj>
              </mc:Choice>
              <mc:Fallback>
                <p:oleObj name="" r:id="rId5" imgW="2463800" imgH="711200" progId="Equation.DSMT4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8630" y="989330"/>
                        <a:ext cx="9065260" cy="2574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6890" y="1229995"/>
            <a:ext cx="11407140" cy="524954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0" y="156845"/>
            <a:ext cx="7910830" cy="31940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10000"/>
              </a:lnSpc>
            </a:pPr>
            <a:r>
              <a:rPr lang="en-US" altLang="zh-CN" sz="3600" b="1">
                <a:solidFill>
                  <a:schemeClr val="accent1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Canny edge detection</a:t>
            </a:r>
            <a:endParaRPr lang="en-US" altLang="zh-CN" sz="3600" b="1">
              <a:solidFill>
                <a:schemeClr val="accent1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  <a:p>
            <a:pPr algn="ctr">
              <a:lnSpc>
                <a:spcPct val="110000"/>
              </a:lnSpc>
            </a:pPr>
            <a:r>
              <a:rPr lang="en-US" altLang="zh-CN" sz="2400" b="1">
                <a:solidFill>
                  <a:schemeClr val="accent1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1.</a:t>
            </a:r>
            <a:r>
              <a:rPr lang="zh-CN" altLang="en-US" sz="2400" b="1">
                <a:solidFill>
                  <a:schemeClr val="accent1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求二阶微分</a:t>
            </a:r>
            <a:endParaRPr lang="zh-CN" altLang="en-US" sz="2400" b="1">
              <a:solidFill>
                <a:schemeClr val="accent1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  <a:p>
            <a:pPr marL="2743200" lvl="6" indent="457200" algn="ctr">
              <a:lnSpc>
                <a:spcPct val="110000"/>
              </a:lnSpc>
            </a:pPr>
            <a:r>
              <a:rPr lang="en-US" altLang="zh-CN" sz="2400" b="1">
                <a:solidFill>
                  <a:schemeClr val="accent1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2</a:t>
            </a:r>
            <a:r>
              <a:rPr lang="zh-CN" altLang="en-US" sz="2400" b="1">
                <a:solidFill>
                  <a:schemeClr val="accent1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求幅值和</a:t>
            </a:r>
            <a:r>
              <a:rPr lang="zh-CN" altLang="en-US" sz="2400" b="1">
                <a:solidFill>
                  <a:schemeClr val="accent1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梯度方向</a:t>
            </a:r>
            <a:endParaRPr lang="zh-CN" altLang="en-US" sz="2400" b="1">
              <a:solidFill>
                <a:schemeClr val="accent1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  <a:p>
            <a:pPr algn="ctr">
              <a:lnSpc>
                <a:spcPct val="110000"/>
              </a:lnSpc>
            </a:pPr>
            <a:endParaRPr lang="en-US" altLang="zh-CN" sz="2400" b="1">
              <a:solidFill>
                <a:schemeClr val="accent1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  <a:p>
            <a:pPr algn="ctr">
              <a:lnSpc>
                <a:spcPct val="110000"/>
              </a:lnSpc>
            </a:pPr>
            <a:endParaRPr lang="en-US" altLang="zh-CN" sz="2400" b="1">
              <a:solidFill>
                <a:schemeClr val="accent1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  <a:p>
            <a:pPr algn="ctr">
              <a:lnSpc>
                <a:spcPct val="110000"/>
              </a:lnSpc>
            </a:pPr>
            <a:endParaRPr lang="en-US" altLang="zh-CN" sz="2400" b="1">
              <a:solidFill>
                <a:schemeClr val="accent1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  <a:p>
            <a:pPr algn="ctr">
              <a:lnSpc>
                <a:spcPct val="110000"/>
              </a:lnSpc>
            </a:pPr>
            <a:endParaRPr lang="en-US" altLang="zh-CN" sz="2400" b="1">
              <a:solidFill>
                <a:schemeClr val="accent1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  <a:p>
            <a:pPr algn="ctr">
              <a:lnSpc>
                <a:spcPct val="110000"/>
              </a:lnSpc>
            </a:pPr>
            <a:endParaRPr lang="en-US" altLang="zh-CN" sz="2400" b="1">
              <a:solidFill>
                <a:schemeClr val="accent1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  <a:p>
            <a:pPr algn="ctr">
              <a:lnSpc>
                <a:spcPct val="110000"/>
              </a:lnSpc>
            </a:pPr>
            <a:endParaRPr lang="en-US" altLang="zh-CN" sz="2400" b="1">
              <a:solidFill>
                <a:schemeClr val="accent1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  <a:p>
            <a:pPr algn="ctr">
              <a:lnSpc>
                <a:spcPct val="110000"/>
              </a:lnSpc>
            </a:pPr>
            <a:endParaRPr lang="en-US" altLang="zh-CN" sz="2400" b="1">
              <a:solidFill>
                <a:schemeClr val="accent1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  <a:p>
            <a:pPr algn="ctr">
              <a:lnSpc>
                <a:spcPct val="110000"/>
              </a:lnSpc>
            </a:pPr>
            <a:r>
              <a:rPr lang="en-US" altLang="zh-CN" sz="2400" b="1">
                <a:solidFill>
                  <a:schemeClr val="accent1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3</a:t>
            </a:r>
            <a:r>
              <a:rPr lang="zh-CN" altLang="en-US" sz="2400" b="1">
                <a:solidFill>
                  <a:schemeClr val="accent1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进行非极大抑制</a:t>
            </a:r>
            <a:endParaRPr lang="zh-CN" altLang="en-US" sz="2400" b="1">
              <a:solidFill>
                <a:schemeClr val="accent1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  <a:p>
            <a:pPr marL="2743200" lvl="6" indent="457200" algn="ctr">
              <a:lnSpc>
                <a:spcPct val="110000"/>
              </a:lnSpc>
            </a:pPr>
            <a:r>
              <a:rPr lang="en-US" altLang="zh-CN" sz="2400" b="1">
                <a:solidFill>
                  <a:schemeClr val="accent1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4</a:t>
            </a:r>
            <a:r>
              <a:rPr lang="zh-CN" altLang="en-US" sz="2400" b="1">
                <a:solidFill>
                  <a:schemeClr val="accent1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进行边缘链接</a:t>
            </a:r>
            <a:endParaRPr lang="zh-CN" altLang="en-US" sz="2400" b="1">
              <a:solidFill>
                <a:schemeClr val="accent1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5011" t="12942" r="6946" b="2494"/>
          <a:stretch>
            <a:fillRect/>
          </a:stretch>
        </p:blipFill>
        <p:spPr>
          <a:xfrm>
            <a:off x="493395" y="805180"/>
            <a:ext cx="10173970" cy="57924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3395" y="202565"/>
            <a:ext cx="11153140" cy="10782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NMS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：通过梯度幅值和梯度方向，来消去非局部极大的点</a:t>
            </a:r>
            <a:endParaRPr lang="zh-CN" altLang="en-US" sz="3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574925" y="2651125"/>
            <a:ext cx="6096000" cy="1106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6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直方图均衡化</a:t>
            </a:r>
            <a:endParaRPr lang="zh-CN" altLang="en-US" sz="66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71270" y="741680"/>
            <a:ext cx="10202545" cy="51695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9085" y="1043940"/>
            <a:ext cx="6675755" cy="560832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46380" y="135890"/>
            <a:ext cx="9268460" cy="9080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10000"/>
              </a:lnSpc>
            </a:pPr>
            <a:r>
              <a:rPr lang="zh-CN" altLang="en-US" sz="3600" b="1">
                <a:solidFill>
                  <a:schemeClr val="accent2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选取梯度幅值大于某阈值的为</a:t>
            </a:r>
            <a:r>
              <a:rPr lang="en-US" altLang="zh-CN" sz="3600" b="1">
                <a:solidFill>
                  <a:schemeClr val="accent2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edge</a:t>
            </a:r>
            <a:r>
              <a:rPr lang="zh-CN" altLang="en-US" sz="3600" b="1">
                <a:solidFill>
                  <a:schemeClr val="accent2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候选点</a:t>
            </a:r>
            <a:r>
              <a:rPr lang="en-US" altLang="zh-CN" sz="3600" b="1">
                <a:solidFill>
                  <a:schemeClr val="accent2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?</a:t>
            </a:r>
            <a:endParaRPr lang="en-US" altLang="zh-CN" sz="3600" b="1">
              <a:solidFill>
                <a:schemeClr val="accent2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  <a:p>
            <a:pPr algn="ctr">
              <a:lnSpc>
                <a:spcPct val="110000"/>
              </a:lnSpc>
            </a:pPr>
            <a:endParaRPr lang="zh-CN" altLang="en-US" sz="3600" b="1">
              <a:solidFill>
                <a:schemeClr val="accent2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  <a:p>
            <a:pPr algn="ctr">
              <a:lnSpc>
                <a:spcPct val="110000"/>
              </a:lnSpc>
            </a:pPr>
            <a:endParaRPr lang="zh-CN" altLang="en-US" sz="3600" b="1">
              <a:solidFill>
                <a:schemeClr val="accent2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  <a:p>
            <a:pPr algn="ctr">
              <a:lnSpc>
                <a:spcPct val="110000"/>
              </a:lnSpc>
            </a:pPr>
            <a:endParaRPr lang="zh-CN" altLang="en-US" sz="3600" b="1">
              <a:solidFill>
                <a:schemeClr val="accent2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  <a:p>
            <a:pPr algn="ctr">
              <a:lnSpc>
                <a:spcPct val="110000"/>
              </a:lnSpc>
            </a:pPr>
            <a:endParaRPr lang="en-US" altLang="zh-CN" sz="3600" b="1">
              <a:solidFill>
                <a:schemeClr val="accent2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9295" y="1550035"/>
            <a:ext cx="1976120" cy="1396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chemeClr val="accent2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  <a:sym typeface="+mn-ea"/>
              </a:rPr>
              <a:t>比如这个例子中</a:t>
            </a:r>
            <a:r>
              <a:rPr lang="en-US" altLang="zh-CN" b="1">
                <a:solidFill>
                  <a:schemeClr val="accent2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  <a:sym typeface="+mn-ea"/>
              </a:rPr>
              <a:t>T=4</a:t>
            </a:r>
            <a:endParaRPr lang="en-US" altLang="zh-CN" b="1">
              <a:solidFill>
                <a:schemeClr val="accent2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  <a:p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77265" y="984250"/>
            <a:ext cx="6534150" cy="562356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246380" y="135890"/>
            <a:ext cx="9268460" cy="9080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10000"/>
              </a:lnSpc>
            </a:pPr>
            <a:r>
              <a:rPr lang="zh-CN" altLang="en-US" sz="3600" b="1">
                <a:solidFill>
                  <a:schemeClr val="accent2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但局部噪声的出现可能会导致边缘</a:t>
            </a:r>
            <a:r>
              <a:rPr lang="zh-CN" altLang="en-US" sz="3600" b="1">
                <a:solidFill>
                  <a:schemeClr val="accent2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中断</a:t>
            </a:r>
            <a:endParaRPr lang="zh-CN" altLang="en-US" sz="3600" b="1">
              <a:solidFill>
                <a:schemeClr val="accent2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  <a:p>
            <a:pPr algn="ctr">
              <a:lnSpc>
                <a:spcPct val="110000"/>
              </a:lnSpc>
            </a:pPr>
            <a:endParaRPr lang="zh-CN" altLang="en-US" sz="3600" b="1">
              <a:solidFill>
                <a:schemeClr val="accent2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  <a:p>
            <a:pPr algn="ctr">
              <a:lnSpc>
                <a:spcPct val="110000"/>
              </a:lnSpc>
            </a:pPr>
            <a:endParaRPr lang="zh-CN" altLang="en-US" sz="3600" b="1">
              <a:solidFill>
                <a:schemeClr val="accent2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  <a:p>
            <a:pPr algn="ctr">
              <a:lnSpc>
                <a:spcPct val="110000"/>
              </a:lnSpc>
            </a:pPr>
            <a:endParaRPr lang="en-US" altLang="zh-CN" sz="3600" b="1">
              <a:solidFill>
                <a:schemeClr val="accent2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246380" y="135890"/>
            <a:ext cx="8033385" cy="6013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10000"/>
              </a:lnSpc>
            </a:pPr>
            <a:r>
              <a:rPr lang="en-US" altLang="zh-CN" sz="3600" b="1">
                <a:solidFill>
                  <a:schemeClr val="accent2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Problems?</a:t>
            </a:r>
            <a:r>
              <a:rPr lang="zh-CN" altLang="en-US" sz="3600" b="1">
                <a:solidFill>
                  <a:schemeClr val="accent2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噪声问题</a:t>
            </a:r>
            <a:r>
              <a:rPr lang="en-US" altLang="zh-CN" sz="3600" b="1">
                <a:solidFill>
                  <a:schemeClr val="accent2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How to solve?</a:t>
            </a:r>
            <a:endParaRPr lang="en-US" altLang="zh-CN" sz="3600" b="1">
              <a:solidFill>
                <a:schemeClr val="accent2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760" y="1308735"/>
            <a:ext cx="5968365" cy="51365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39775" y="1308735"/>
            <a:ext cx="3539490" cy="48837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/>
              <a:t>选取两个阈值，对梯度幅值进行划分。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小于低阈值的点被抛弃，即确定为</a:t>
            </a:r>
            <a:r>
              <a:rPr lang="zh-CN" altLang="en-US" sz="2000">
                <a:highlight>
                  <a:srgbClr val="FFFF00"/>
                </a:highlight>
              </a:rPr>
              <a:t>非边缘点</a:t>
            </a:r>
            <a:r>
              <a:rPr lang="zh-CN" altLang="en-US" sz="2000"/>
              <a:t>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大于高阈值的点为强边缘像素，立即标记，即确定为</a:t>
            </a:r>
            <a:r>
              <a:rPr lang="zh-CN" altLang="en-US" sz="2000">
                <a:highlight>
                  <a:srgbClr val="FFFF00"/>
                </a:highlight>
              </a:rPr>
              <a:t>边缘点</a:t>
            </a:r>
            <a:r>
              <a:rPr lang="zh-CN" altLang="en-US" sz="2000"/>
              <a:t>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小于高阈值，大于低阈值的点为</a:t>
            </a:r>
            <a:r>
              <a:rPr lang="zh-CN" altLang="en-US" sz="2000">
                <a:highlight>
                  <a:srgbClr val="FFFF00"/>
                </a:highlight>
              </a:rPr>
              <a:t>弱边缘像素</a:t>
            </a:r>
            <a:r>
              <a:rPr lang="zh-CN" altLang="en-US" sz="2000"/>
              <a:t>，使用8连通区域确定，即该类点只有与已标记的边缘像素连接时才会被接受，成为边缘点，否则被抛弃。</a:t>
            </a:r>
            <a:endParaRPr lang="zh-CN" altLang="en-US" sz="2000"/>
          </a:p>
        </p:txBody>
      </p:sp>
    </p:spTree>
    <p:custDataLst>
      <p:tags r:id="rId3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395" y="146685"/>
            <a:ext cx="11205210" cy="62045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878330" y="2295525"/>
            <a:ext cx="8435340" cy="22675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10000"/>
              </a:lnSpc>
            </a:pPr>
            <a:r>
              <a:rPr lang="en-US" altLang="zh-CN" sz="6600" b="1">
                <a:solidFill>
                  <a:srgbClr val="2E2D2D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2  Corner Detection</a:t>
            </a:r>
            <a:endParaRPr lang="en-US" altLang="zh-CN" sz="6600" b="1">
              <a:solidFill>
                <a:srgbClr val="2E2D2D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0" y="156845"/>
            <a:ext cx="5605780" cy="6013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10000"/>
              </a:lnSpc>
            </a:pPr>
            <a:r>
              <a:rPr lang="en-US" altLang="zh-CN" sz="3600" b="1">
                <a:solidFill>
                  <a:schemeClr val="accent1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flat</a:t>
            </a:r>
            <a:r>
              <a:rPr lang="zh-CN" altLang="en-US" sz="3600" b="1">
                <a:solidFill>
                  <a:schemeClr val="accent1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？</a:t>
            </a:r>
            <a:r>
              <a:rPr lang="en-US" altLang="zh-CN" sz="3600" b="1">
                <a:solidFill>
                  <a:schemeClr val="accent1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edge</a:t>
            </a:r>
            <a:r>
              <a:rPr lang="zh-CN" altLang="en-US" sz="3600" b="1">
                <a:solidFill>
                  <a:schemeClr val="accent1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？</a:t>
            </a:r>
            <a:r>
              <a:rPr lang="en-US" altLang="zh-CN" sz="3600" b="1">
                <a:solidFill>
                  <a:schemeClr val="accent1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corner</a:t>
            </a:r>
            <a:r>
              <a:rPr lang="zh-CN" altLang="en-US" sz="3600" b="1">
                <a:solidFill>
                  <a:schemeClr val="accent1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？</a:t>
            </a:r>
            <a:endParaRPr lang="zh-CN" altLang="en-US" sz="3600" b="1">
              <a:solidFill>
                <a:schemeClr val="accent1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10" y="1323340"/>
            <a:ext cx="10307955" cy="45491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2780" y="149860"/>
            <a:ext cx="10734040" cy="65589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025" y="1214120"/>
            <a:ext cx="11029950" cy="44291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5342" t="10540"/>
          <a:stretch>
            <a:fillRect/>
          </a:stretch>
        </p:blipFill>
        <p:spPr>
          <a:xfrm>
            <a:off x="4907280" y="4378960"/>
            <a:ext cx="6560185" cy="17354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995" y="-9525"/>
            <a:ext cx="11001375" cy="68770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0" name="图片 11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33145" y="556260"/>
            <a:ext cx="10690860" cy="574548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6750" y="57150"/>
            <a:ext cx="10858500" cy="67437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9150" y="-52070"/>
            <a:ext cx="10553700" cy="69627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190500"/>
            <a:ext cx="10210800" cy="6477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8520" y="0"/>
            <a:ext cx="10823575" cy="66052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285" y="55880"/>
            <a:ext cx="12070715" cy="67468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87425" y="1097915"/>
            <a:ext cx="6913880" cy="1283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-218440" y="153670"/>
            <a:ext cx="4178935" cy="6972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10000"/>
              </a:lnSpc>
            </a:pPr>
            <a:r>
              <a:rPr lang="en-US" altLang="zh-CN" sz="3600" b="1">
                <a:solidFill>
                  <a:srgbClr val="2E2D2D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homework3</a:t>
            </a:r>
            <a:endParaRPr lang="en-US" altLang="zh-CN" sz="3600" b="1">
              <a:solidFill>
                <a:srgbClr val="2E2D2D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751205" y="850900"/>
            <a:ext cx="10372725" cy="60071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10000"/>
              </a:lnSpc>
            </a:pPr>
            <a:r>
              <a:rPr lang="en-US" altLang="zh-CN" sz="240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1</a:t>
            </a:r>
            <a:r>
              <a:rPr lang="zh-CN" altLang="en-US" sz="240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、任意实现一种梯度算子（比如</a:t>
            </a:r>
            <a:r>
              <a:rPr lang="en-US" altLang="zh-CN" sz="240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Sobel</a:t>
            </a:r>
            <a:r>
              <a:rPr lang="zh-CN" altLang="en-US" sz="240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）并使用它对图像进行滤波，可视化滤波结果。</a:t>
            </a:r>
            <a:endParaRPr lang="zh-CN" altLang="en-US" sz="2400">
              <a:solidFill>
                <a:srgbClr val="2E2D2D"/>
              </a:solidFill>
              <a:ea typeface="思源黑体 CN Bold" panose="020B0800000000000000" charset="-122"/>
              <a:cs typeface="+mn-lt"/>
            </a:endParaRPr>
          </a:p>
          <a:p>
            <a:pPr>
              <a:lnSpc>
                <a:spcPct val="110000"/>
              </a:lnSpc>
            </a:pPr>
            <a:r>
              <a:rPr lang="en-US" altLang="zh-CN" sz="240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2</a:t>
            </a:r>
            <a:r>
              <a:rPr lang="zh-CN" altLang="en-US" sz="240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、手动实现</a:t>
            </a:r>
            <a:r>
              <a:rPr lang="en-US" altLang="zh-CN" sz="240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Canny</a:t>
            </a:r>
            <a:r>
              <a:rPr lang="zh-CN" altLang="en-US" sz="240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边缘检测算法；</a:t>
            </a:r>
            <a:endParaRPr lang="zh-CN" altLang="en-US" sz="2400">
              <a:solidFill>
                <a:srgbClr val="2E2D2D"/>
              </a:solidFill>
              <a:ea typeface="思源黑体 CN Bold" panose="020B0800000000000000" charset="-122"/>
              <a:cs typeface="+mn-lt"/>
            </a:endParaRPr>
          </a:p>
          <a:p>
            <a:pPr>
              <a:lnSpc>
                <a:spcPct val="110000"/>
              </a:lnSpc>
            </a:pPr>
            <a:r>
              <a:rPr lang="zh-CN" altLang="en-US" sz="2400">
                <a:solidFill>
                  <a:srgbClr val="2E2D2D"/>
                </a:solidFill>
                <a:ea typeface="思源黑体 CN Bold" panose="020B0800000000000000" charset="-122"/>
                <a:cs typeface="+mn-lt"/>
                <a:sym typeface="+mn-ea"/>
              </a:rPr>
              <a:t>（要求：</a:t>
            </a:r>
            <a:r>
              <a:rPr lang="zh-CN" sz="2400">
                <a:solidFill>
                  <a:srgbClr val="2E2D2D"/>
                </a:solidFill>
                <a:ea typeface="思源黑体 CN Bold" panose="020B0800000000000000" charset="-122"/>
                <a:cs typeface="+mn-lt"/>
                <a:sym typeface="+mn-ea"/>
              </a:rPr>
              <a:t>①允许调用</a:t>
            </a:r>
            <a:r>
              <a:rPr lang="en-US" altLang="zh-CN" sz="2400">
                <a:solidFill>
                  <a:srgbClr val="2E2D2D"/>
                </a:solidFill>
                <a:ea typeface="思源黑体 CN Bold" panose="020B0800000000000000" charset="-122"/>
                <a:cs typeface="+mn-lt"/>
                <a:sym typeface="+mn-ea"/>
              </a:rPr>
              <a:t>opencv</a:t>
            </a:r>
            <a:r>
              <a:rPr lang="zh-CN" altLang="en-US" sz="2400">
                <a:solidFill>
                  <a:srgbClr val="2E2D2D"/>
                </a:solidFill>
                <a:ea typeface="思源黑体 CN Bold" panose="020B0800000000000000" charset="-122"/>
                <a:cs typeface="+mn-lt"/>
                <a:sym typeface="+mn-ea"/>
              </a:rPr>
              <a:t>库函数</a:t>
            </a:r>
            <a:endParaRPr lang="zh-CN" altLang="en-US" sz="2400">
              <a:solidFill>
                <a:srgbClr val="2E2D2D"/>
              </a:solidFill>
              <a:ea typeface="思源黑体 CN Bold" panose="020B0800000000000000" charset="-122"/>
              <a:cs typeface="+mn-lt"/>
            </a:endParaRPr>
          </a:p>
          <a:p>
            <a:pPr>
              <a:lnSpc>
                <a:spcPct val="110000"/>
              </a:lnSpc>
            </a:pPr>
            <a:r>
              <a:rPr lang="en-US" altLang="zh-CN" sz="2400">
                <a:solidFill>
                  <a:srgbClr val="2E2D2D"/>
                </a:solidFill>
                <a:ea typeface="思源黑体 CN Bold" panose="020B0800000000000000" charset="-122"/>
                <a:cs typeface="+mn-lt"/>
                <a:sym typeface="+mn-ea"/>
              </a:rPr>
              <a:t>                  </a:t>
            </a:r>
            <a:r>
              <a:rPr lang="zh-CN" altLang="en-US" sz="2400">
                <a:solidFill>
                  <a:srgbClr val="2E2D2D"/>
                </a:solidFill>
                <a:ea typeface="思源黑体 CN Bold" panose="020B0800000000000000" charset="-122"/>
                <a:cs typeface="+mn-lt"/>
                <a:sym typeface="+mn-ea"/>
              </a:rPr>
              <a:t>②可视化展示边缘检测结果。）</a:t>
            </a:r>
            <a:endParaRPr lang="en-US" altLang="zh-CN" sz="2400">
              <a:solidFill>
                <a:srgbClr val="2E2D2D"/>
              </a:solidFill>
              <a:ea typeface="思源黑体 CN Bold" panose="020B0800000000000000" charset="-122"/>
              <a:cs typeface="+mn-lt"/>
            </a:endParaRPr>
          </a:p>
          <a:p>
            <a:pPr>
              <a:lnSpc>
                <a:spcPct val="110000"/>
              </a:lnSpc>
            </a:pPr>
            <a:r>
              <a:rPr lang="en-US" altLang="zh-CN" sz="240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3</a:t>
            </a:r>
            <a:r>
              <a:rPr lang="zh-CN" altLang="en-US" sz="240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、手动实现</a:t>
            </a:r>
            <a:r>
              <a:rPr lang="en-US" altLang="zh-CN" sz="240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Harris</a:t>
            </a:r>
            <a:r>
              <a:rPr lang="zh-CN" altLang="en-US" sz="240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角点检测算法</a:t>
            </a:r>
            <a:endParaRPr lang="zh-CN" altLang="en-US" sz="2400">
              <a:solidFill>
                <a:srgbClr val="2E2D2D"/>
              </a:solidFill>
              <a:ea typeface="思源黑体 CN Bold" panose="020B0800000000000000" charset="-122"/>
              <a:cs typeface="+mn-lt"/>
            </a:endParaRPr>
          </a:p>
          <a:p>
            <a:pPr>
              <a:lnSpc>
                <a:spcPct val="110000"/>
              </a:lnSpc>
            </a:pPr>
            <a:r>
              <a:rPr lang="zh-CN" altLang="en-US" sz="240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（要求：</a:t>
            </a:r>
            <a:r>
              <a:rPr lang="zh-CN" sz="2400">
                <a:solidFill>
                  <a:srgbClr val="2E2D2D"/>
                </a:solidFill>
                <a:ea typeface="思源黑体 CN Bold" panose="020B0800000000000000" charset="-122"/>
                <a:cs typeface="+mn-lt"/>
                <a:sym typeface="+mn-ea"/>
              </a:rPr>
              <a:t>①允许调用</a:t>
            </a:r>
            <a:r>
              <a:rPr lang="en-US" altLang="zh-CN" sz="2400">
                <a:solidFill>
                  <a:srgbClr val="2E2D2D"/>
                </a:solidFill>
                <a:ea typeface="思源黑体 CN Bold" panose="020B0800000000000000" charset="-122"/>
                <a:cs typeface="+mn-lt"/>
                <a:sym typeface="+mn-ea"/>
              </a:rPr>
              <a:t>opencv</a:t>
            </a:r>
            <a:r>
              <a:rPr lang="zh-CN" altLang="en-US" sz="2400">
                <a:solidFill>
                  <a:srgbClr val="2E2D2D"/>
                </a:solidFill>
                <a:ea typeface="思源黑体 CN Bold" panose="020B0800000000000000" charset="-122"/>
                <a:cs typeface="+mn-lt"/>
                <a:sym typeface="+mn-ea"/>
              </a:rPr>
              <a:t>库函数</a:t>
            </a:r>
            <a:endParaRPr lang="zh-CN" altLang="en-US" sz="2400">
              <a:solidFill>
                <a:srgbClr val="2E2D2D"/>
              </a:solidFill>
              <a:ea typeface="思源黑体 CN Bold" panose="020B0800000000000000" charset="-122"/>
              <a:cs typeface="+mn-lt"/>
            </a:endParaRPr>
          </a:p>
          <a:p>
            <a:pPr>
              <a:lnSpc>
                <a:spcPct val="110000"/>
              </a:lnSpc>
            </a:pPr>
            <a:r>
              <a:rPr lang="en-US" altLang="zh-CN" sz="240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                  </a:t>
            </a:r>
            <a:r>
              <a:rPr lang="zh-CN" altLang="en-US" sz="240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②可视化展示角点检测结果。）</a:t>
            </a:r>
            <a:endParaRPr lang="zh-CN" altLang="en-US" sz="2400">
              <a:solidFill>
                <a:srgbClr val="2E2D2D"/>
              </a:solidFill>
              <a:ea typeface="思源黑体 CN Bold" panose="020B0800000000000000" charset="-122"/>
              <a:cs typeface="+mn-lt"/>
            </a:endParaRPr>
          </a:p>
          <a:p>
            <a:pPr>
              <a:lnSpc>
                <a:spcPct val="110000"/>
              </a:lnSpc>
            </a:pPr>
            <a:r>
              <a:rPr lang="en-US" altLang="zh-CN" sz="240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4</a:t>
            </a:r>
            <a:r>
              <a:rPr lang="zh-CN" altLang="en-US" sz="240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、手动实现直方图均衡化，可视化</a:t>
            </a:r>
            <a:r>
              <a:rPr lang="zh-CN" altLang="en-US" sz="240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结果</a:t>
            </a:r>
            <a:endParaRPr lang="zh-CN" altLang="en-US" sz="2400">
              <a:solidFill>
                <a:srgbClr val="2E2D2D"/>
              </a:solidFill>
              <a:ea typeface="思源黑体 CN Bold" panose="020B0800000000000000" charset="-122"/>
              <a:cs typeface="+mn-lt"/>
            </a:endParaRPr>
          </a:p>
          <a:p>
            <a:pPr>
              <a:lnSpc>
                <a:spcPct val="110000"/>
              </a:lnSpc>
            </a:pPr>
            <a:r>
              <a:rPr lang="zh-CN" altLang="en-US" sz="240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提交方式：</a:t>
            </a:r>
            <a:r>
              <a:rPr lang="en-US" altLang="zh-CN" sz="240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 </a:t>
            </a:r>
            <a:r>
              <a:rPr lang="en-US" altLang="zh-CN" sz="2400" b="1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gitee</a:t>
            </a:r>
            <a:endParaRPr lang="en-US" altLang="zh-CN" sz="2400" b="1">
              <a:solidFill>
                <a:srgbClr val="2E2D2D"/>
              </a:solidFill>
              <a:ea typeface="思源黑体 CN Bold" panose="020B0800000000000000" charset="-122"/>
              <a:cs typeface="+mn-lt"/>
            </a:endParaRPr>
          </a:p>
          <a:p>
            <a:pPr>
              <a:lnSpc>
                <a:spcPct val="110000"/>
              </a:lnSpc>
            </a:pPr>
            <a:r>
              <a:rPr lang="zh-CN" altLang="en-US" sz="240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代码做好注释，并编写一个</a:t>
            </a:r>
            <a:r>
              <a:rPr lang="en-US" altLang="zh-CN" sz="240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readme</a:t>
            </a:r>
            <a:r>
              <a:rPr lang="zh-CN" altLang="en-US" sz="240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说明你的代码结构。</a:t>
            </a:r>
            <a:endParaRPr lang="zh-CN" altLang="en-US" sz="2400">
              <a:solidFill>
                <a:srgbClr val="2E2D2D"/>
              </a:solidFill>
              <a:ea typeface="思源黑体 CN Bold" panose="020B0800000000000000" charset="-122"/>
              <a:cs typeface="+mn-lt"/>
            </a:endParaRPr>
          </a:p>
          <a:p>
            <a:pPr>
              <a:lnSpc>
                <a:spcPct val="110000"/>
              </a:lnSpc>
            </a:pPr>
            <a:r>
              <a:rPr lang="zh-CN" altLang="en-US" sz="240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完成上述任务后将代码及图片上传至</a:t>
            </a:r>
            <a:r>
              <a:rPr lang="en-US" altLang="zh-CN" sz="240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gitee</a:t>
            </a:r>
            <a:r>
              <a:rPr lang="zh-CN" altLang="en-US" sz="240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仓库</a:t>
            </a:r>
            <a:endParaRPr lang="zh-CN" altLang="en-US" sz="2400" b="1">
              <a:solidFill>
                <a:srgbClr val="2E2D2D"/>
              </a:solidFill>
              <a:ea typeface="思源黑体 CN Bold" panose="020B0800000000000000" charset="-122"/>
              <a:cs typeface="+mn-lt"/>
            </a:endParaRPr>
          </a:p>
          <a:p>
            <a:pPr>
              <a:lnSpc>
                <a:spcPct val="110000"/>
              </a:lnSpc>
            </a:pPr>
            <a:r>
              <a:rPr lang="zh-CN" altLang="en-US" sz="2400" b="1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（若已经发送则只需告知已完成）</a:t>
            </a:r>
            <a:r>
              <a:rPr lang="zh-CN" altLang="en-US" sz="240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。</a:t>
            </a:r>
            <a:endParaRPr lang="zh-CN" altLang="en-US" sz="2400">
              <a:solidFill>
                <a:srgbClr val="2E2D2D"/>
              </a:solidFill>
              <a:ea typeface="思源黑体 CN Bold" panose="020B0800000000000000" charset="-122"/>
              <a:cs typeface="+mn-lt"/>
            </a:endParaRPr>
          </a:p>
          <a:p>
            <a:pPr>
              <a:lnSpc>
                <a:spcPct val="110000"/>
              </a:lnSpc>
            </a:pPr>
            <a:r>
              <a:rPr lang="zh-CN" altLang="en-US" sz="240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任务周期：</a:t>
            </a:r>
            <a:r>
              <a:rPr lang="en-US" altLang="zh-CN" sz="2400" b="1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2</a:t>
            </a:r>
            <a:r>
              <a:rPr lang="zh-CN" altLang="en-US" sz="2400" b="1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周</a:t>
            </a:r>
            <a:r>
              <a:rPr lang="zh-CN" altLang="en-US" sz="240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（</a:t>
            </a:r>
            <a:r>
              <a:rPr lang="en-US" altLang="zh-CN" sz="240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11.5</a:t>
            </a:r>
            <a:r>
              <a:rPr lang="zh-CN" altLang="en-US" sz="240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前上交）</a:t>
            </a:r>
            <a:endParaRPr lang="zh-CN" altLang="en-US" sz="2400">
              <a:solidFill>
                <a:srgbClr val="2E2D2D"/>
              </a:solidFill>
              <a:ea typeface="思源黑体 CN Bold" panose="020B0800000000000000" charset="-122"/>
              <a:cs typeface="+mn-lt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1" name="图片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35965" y="262890"/>
            <a:ext cx="8646160" cy="2822575"/>
          </a:xfrm>
          <a:prstGeom prst="rect">
            <a:avLst/>
          </a:prstGeom>
        </p:spPr>
      </p:pic>
      <p:pic>
        <p:nvPicPr>
          <p:cNvPr id="36" name="图片 36" descr="Canny结果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9960" t="26697" r="9069" b="23052"/>
          <a:stretch>
            <a:fillRect/>
          </a:stretch>
        </p:blipFill>
        <p:spPr>
          <a:xfrm>
            <a:off x="1102360" y="3429000"/>
            <a:ext cx="8197850" cy="26898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5" name="图片 45" descr="Harris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63065" t="9364" r="9531" b="8393"/>
          <a:stretch>
            <a:fillRect/>
          </a:stretch>
        </p:blipFill>
        <p:spPr>
          <a:xfrm>
            <a:off x="8210550" y="264795"/>
            <a:ext cx="2698115" cy="60750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53390" y="1024890"/>
            <a:ext cx="7757160" cy="480822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9" name="图片 11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78330"/>
            <a:ext cx="12192000" cy="650134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065" y="418465"/>
            <a:ext cx="5951855" cy="6021070"/>
          </a:xfrm>
          <a:prstGeom prst="rect">
            <a:avLst/>
          </a:prstGeom>
        </p:spPr>
      </p:pic>
      <p:pic>
        <p:nvPicPr>
          <p:cNvPr id="122" name="图片 121"/>
          <p:cNvPicPr/>
          <p:nvPr/>
        </p:nvPicPr>
        <p:blipFill>
          <a:blip r:embed="rId2"/>
          <a:stretch>
            <a:fillRect/>
          </a:stretch>
        </p:blipFill>
        <p:spPr>
          <a:xfrm>
            <a:off x="6925945" y="924560"/>
            <a:ext cx="5161280" cy="822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3" name="图片 122"/>
          <p:cNvPicPr/>
          <p:nvPr/>
        </p:nvPicPr>
        <p:blipFill>
          <a:blip r:embed="rId3"/>
          <a:srcRect r="87558" b="-2778"/>
          <a:stretch>
            <a:fillRect/>
          </a:stretch>
        </p:blipFill>
        <p:spPr>
          <a:xfrm>
            <a:off x="6967220" y="2268220"/>
            <a:ext cx="745490" cy="10337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/>
          <p:nvPr>
            <p:custDataLst>
              <p:tags r:id="rId4"/>
            </p:custDataLst>
          </p:nvPr>
        </p:nvPicPr>
        <p:blipFill>
          <a:blip r:embed="rId3"/>
          <a:srcRect l="78730" b="-15404"/>
          <a:stretch>
            <a:fillRect/>
          </a:stretch>
        </p:blipFill>
        <p:spPr>
          <a:xfrm>
            <a:off x="7712710" y="2268220"/>
            <a:ext cx="1274445" cy="116078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5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96620" y="367030"/>
            <a:ext cx="9306560" cy="62630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r="-55" b="47405"/>
          <a:stretch>
            <a:fillRect/>
          </a:stretch>
        </p:blipFill>
        <p:spPr>
          <a:xfrm>
            <a:off x="929005" y="577215"/>
            <a:ext cx="10333990" cy="3114040"/>
          </a:xfrm>
          <a:prstGeom prst="rect">
            <a:avLst/>
          </a:prstGeom>
        </p:spPr>
      </p:pic>
      <p:pic>
        <p:nvPicPr>
          <p:cNvPr id="124" name="图片 123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058728" y="2981008"/>
            <a:ext cx="5705475" cy="3876674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1" name="图片 12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1730" y="2425065"/>
            <a:ext cx="7584440" cy="41694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60425" y="422910"/>
            <a:ext cx="9029700" cy="169164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椭圆 63"/>
          <p:cNvSpPr/>
          <p:nvPr>
            <p:custDataLst>
              <p:tags r:id="rId1"/>
            </p:custDataLst>
          </p:nvPr>
        </p:nvSpPr>
        <p:spPr>
          <a:xfrm>
            <a:off x="4058920" y="466090"/>
            <a:ext cx="382270" cy="382270"/>
          </a:xfrm>
          <a:prstGeom prst="ellipse">
            <a:avLst/>
          </a:prstGeom>
          <a:noFill/>
          <a:ln w="63500">
            <a:gradFill flip="none" rotWithShape="1">
              <a:gsLst>
                <a:gs pos="28000">
                  <a:schemeClr val="accent1">
                    <a:lumMod val="40000"/>
                    <a:lumOff val="60000"/>
                  </a:schemeClr>
                </a:gs>
                <a:gs pos="76000">
                  <a:schemeClr val="accent1">
                    <a:lumMod val="20000"/>
                    <a:lumOff val="80000"/>
                  </a:schemeClr>
                </a:gs>
                <a:gs pos="88000">
                  <a:schemeClr val="accent2">
                    <a:lumMod val="40000"/>
                    <a:lumOff val="6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5" name="弧形 64"/>
          <p:cNvSpPr/>
          <p:nvPr>
            <p:custDataLst>
              <p:tags r:id="rId2"/>
            </p:custDataLst>
          </p:nvPr>
        </p:nvSpPr>
        <p:spPr>
          <a:xfrm rot="5400000">
            <a:off x="1427480" y="-1273175"/>
            <a:ext cx="2426335" cy="2426335"/>
          </a:xfrm>
          <a:prstGeom prst="arc">
            <a:avLst>
              <a:gd name="adj1" fmla="val 16321637"/>
              <a:gd name="adj2" fmla="val 20109742"/>
            </a:avLst>
          </a:prstGeom>
          <a:noFill/>
          <a:ln w="127000">
            <a:gradFill flip="none" rotWithShape="1">
              <a:gsLst>
                <a:gs pos="28000">
                  <a:schemeClr val="accent1">
                    <a:lumMod val="40000"/>
                    <a:lumOff val="60000"/>
                  </a:schemeClr>
                </a:gs>
                <a:gs pos="76000">
                  <a:schemeClr val="accent1">
                    <a:lumMod val="20000"/>
                    <a:lumOff val="80000"/>
                  </a:schemeClr>
                </a:gs>
                <a:gs pos="88000">
                  <a:schemeClr val="accent2">
                    <a:lumMod val="40000"/>
                    <a:lumOff val="6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7" name="椭圆 66"/>
          <p:cNvSpPr/>
          <p:nvPr>
            <p:custDataLst>
              <p:tags r:id="rId3"/>
            </p:custDataLst>
          </p:nvPr>
        </p:nvSpPr>
        <p:spPr>
          <a:xfrm>
            <a:off x="10975975" y="285115"/>
            <a:ext cx="181004" cy="180975"/>
          </a:xfrm>
          <a:prstGeom prst="ellipse">
            <a:avLst/>
          </a:prstGeom>
          <a:gradFill>
            <a:gsLst>
              <a:gs pos="28000">
                <a:schemeClr val="accent1">
                  <a:lumMod val="40000"/>
                  <a:lumOff val="60000"/>
                </a:schemeClr>
              </a:gs>
              <a:gs pos="88000">
                <a:schemeClr val="accent2">
                  <a:lumMod val="40000"/>
                  <a:lumOff val="6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1"/>
          </a:gra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8" name="椭圆 67"/>
          <p:cNvSpPr/>
          <p:nvPr>
            <p:custDataLst>
              <p:tags r:id="rId4"/>
            </p:custDataLst>
          </p:nvPr>
        </p:nvSpPr>
        <p:spPr>
          <a:xfrm>
            <a:off x="11245835" y="285115"/>
            <a:ext cx="181004" cy="180975"/>
          </a:xfrm>
          <a:prstGeom prst="ellipse">
            <a:avLst/>
          </a:prstGeom>
          <a:gradFill>
            <a:gsLst>
              <a:gs pos="28000">
                <a:schemeClr val="accent1">
                  <a:lumMod val="40000"/>
                  <a:lumOff val="60000"/>
                </a:schemeClr>
              </a:gs>
              <a:gs pos="88000">
                <a:schemeClr val="accent2">
                  <a:lumMod val="40000"/>
                  <a:lumOff val="6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1"/>
          </a:gra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9" name="椭圆 68"/>
          <p:cNvSpPr/>
          <p:nvPr>
            <p:custDataLst>
              <p:tags r:id="rId5"/>
            </p:custDataLst>
          </p:nvPr>
        </p:nvSpPr>
        <p:spPr>
          <a:xfrm>
            <a:off x="11515696" y="285115"/>
            <a:ext cx="181004" cy="180975"/>
          </a:xfrm>
          <a:prstGeom prst="ellipse">
            <a:avLst/>
          </a:prstGeom>
          <a:gradFill>
            <a:gsLst>
              <a:gs pos="28000">
                <a:schemeClr val="accent1">
                  <a:lumMod val="40000"/>
                  <a:lumOff val="60000"/>
                </a:schemeClr>
              </a:gs>
              <a:gs pos="88000">
                <a:schemeClr val="accent2">
                  <a:lumMod val="40000"/>
                  <a:lumOff val="6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1"/>
          </a:gra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4" name="任意多边形: 形状 13"/>
          <p:cNvSpPr/>
          <p:nvPr>
            <p:custDataLst>
              <p:tags r:id="rId6"/>
            </p:custDataLst>
          </p:nvPr>
        </p:nvSpPr>
        <p:spPr>
          <a:xfrm>
            <a:off x="11471" y="460830"/>
            <a:ext cx="4577319" cy="5936342"/>
          </a:xfrm>
          <a:custGeom>
            <a:avLst/>
            <a:gdLst>
              <a:gd name="connsiteX0" fmla="*/ 1609148 w 4577319"/>
              <a:gd name="connsiteY0" fmla="*/ 0 h 5936342"/>
              <a:gd name="connsiteX1" fmla="*/ 4577319 w 4577319"/>
              <a:gd name="connsiteY1" fmla="*/ 2968171 h 5936342"/>
              <a:gd name="connsiteX2" fmla="*/ 1609148 w 4577319"/>
              <a:gd name="connsiteY2" fmla="*/ 5936342 h 5936342"/>
              <a:gd name="connsiteX3" fmla="*/ 194341 w 4577319"/>
              <a:gd name="connsiteY3" fmla="*/ 5578100 h 5936342"/>
              <a:gd name="connsiteX4" fmla="*/ 0 w 4577319"/>
              <a:gd name="connsiteY4" fmla="*/ 5460035 h 5936342"/>
              <a:gd name="connsiteX5" fmla="*/ 0 w 4577319"/>
              <a:gd name="connsiteY5" fmla="*/ 476308 h 5936342"/>
              <a:gd name="connsiteX6" fmla="*/ 194341 w 4577319"/>
              <a:gd name="connsiteY6" fmla="*/ 358242 h 5936342"/>
              <a:gd name="connsiteX7" fmla="*/ 1609148 w 4577319"/>
              <a:gd name="connsiteY7" fmla="*/ 0 h 593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319" h="5936342">
                <a:moveTo>
                  <a:pt x="1609148" y="0"/>
                </a:moveTo>
                <a:cubicBezTo>
                  <a:pt x="3248424" y="0"/>
                  <a:pt x="4577319" y="1328895"/>
                  <a:pt x="4577319" y="2968171"/>
                </a:cubicBezTo>
                <a:cubicBezTo>
                  <a:pt x="4577319" y="4607447"/>
                  <a:pt x="3248424" y="5936342"/>
                  <a:pt x="1609148" y="5936342"/>
                </a:cubicBezTo>
                <a:cubicBezTo>
                  <a:pt x="1096874" y="5936342"/>
                  <a:pt x="614911" y="5806567"/>
                  <a:pt x="194341" y="5578100"/>
                </a:cubicBezTo>
                <a:lnTo>
                  <a:pt x="0" y="5460035"/>
                </a:lnTo>
                <a:lnTo>
                  <a:pt x="0" y="476308"/>
                </a:lnTo>
                <a:lnTo>
                  <a:pt x="194341" y="358242"/>
                </a:lnTo>
                <a:cubicBezTo>
                  <a:pt x="614911" y="129775"/>
                  <a:pt x="1096874" y="0"/>
                  <a:pt x="160914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15900" dist="38100" sx="101000" sy="101000" algn="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0" name="椭圆 19"/>
          <p:cNvSpPr/>
          <p:nvPr>
            <p:custDataLst>
              <p:tags r:id="rId7"/>
            </p:custDataLst>
          </p:nvPr>
        </p:nvSpPr>
        <p:spPr>
          <a:xfrm>
            <a:off x="479981" y="2215753"/>
            <a:ext cx="2426494" cy="2426494"/>
          </a:xfrm>
          <a:prstGeom prst="ellipse">
            <a:avLst/>
          </a:prstGeom>
          <a:solidFill>
            <a:srgbClr val="FFFFFF"/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40" name="组合 39"/>
          <p:cNvGrpSpPr/>
          <p:nvPr>
            <p:custDataLst>
              <p:tags r:id="rId8"/>
            </p:custDataLst>
          </p:nvPr>
        </p:nvGrpSpPr>
        <p:grpSpPr>
          <a:xfrm>
            <a:off x="1322341" y="2575225"/>
            <a:ext cx="740109" cy="639098"/>
            <a:chOff x="1511300" y="2989698"/>
            <a:chExt cx="975709" cy="842543"/>
          </a:xfrm>
        </p:grpSpPr>
        <p:sp>
          <p:nvSpPr>
            <p:cNvPr id="22" name="平行四边形 21"/>
            <p:cNvSpPr/>
            <p:nvPr>
              <p:custDataLst>
                <p:tags r:id="rId9"/>
              </p:custDataLst>
            </p:nvPr>
          </p:nvSpPr>
          <p:spPr>
            <a:xfrm rot="1853260">
              <a:off x="1611590" y="2989698"/>
              <a:ext cx="778305" cy="449432"/>
            </a:xfrm>
            <a:custGeom>
              <a:avLst/>
              <a:gdLst>
                <a:gd name="connsiteX0" fmla="*/ 0 w 906028"/>
                <a:gd name="connsiteY0" fmla="*/ 681224 h 681224"/>
                <a:gd name="connsiteX1" fmla="*/ 170306 w 906028"/>
                <a:gd name="connsiteY1" fmla="*/ 0 h 681224"/>
                <a:gd name="connsiteX2" fmla="*/ 906028 w 906028"/>
                <a:gd name="connsiteY2" fmla="*/ 0 h 681224"/>
                <a:gd name="connsiteX3" fmla="*/ 735722 w 906028"/>
                <a:gd name="connsiteY3" fmla="*/ 681224 h 681224"/>
                <a:gd name="connsiteX4" fmla="*/ 0 w 906028"/>
                <a:gd name="connsiteY4" fmla="*/ 681224 h 681224"/>
                <a:gd name="connsiteX0-1" fmla="*/ 0 w 739433"/>
                <a:gd name="connsiteY0-2" fmla="*/ 699958 h 699958"/>
                <a:gd name="connsiteX1-3" fmla="*/ 3711 w 739433"/>
                <a:gd name="connsiteY1-4" fmla="*/ 0 h 699958"/>
                <a:gd name="connsiteX2-5" fmla="*/ 739433 w 739433"/>
                <a:gd name="connsiteY2-6" fmla="*/ 0 h 699958"/>
                <a:gd name="connsiteX3-7" fmla="*/ 569127 w 739433"/>
                <a:gd name="connsiteY3-8" fmla="*/ 681224 h 699958"/>
                <a:gd name="connsiteX4-9" fmla="*/ 0 w 739433"/>
                <a:gd name="connsiteY4-10" fmla="*/ 699958 h 699958"/>
                <a:gd name="connsiteX0-11" fmla="*/ 0 w 778305"/>
                <a:gd name="connsiteY0-12" fmla="*/ 699958 h 699958"/>
                <a:gd name="connsiteX1-13" fmla="*/ 3711 w 778305"/>
                <a:gd name="connsiteY1-14" fmla="*/ 0 h 699958"/>
                <a:gd name="connsiteX2-15" fmla="*/ 778305 w 778305"/>
                <a:gd name="connsiteY2-16" fmla="*/ 250526 h 699958"/>
                <a:gd name="connsiteX3-17" fmla="*/ 569127 w 778305"/>
                <a:gd name="connsiteY3-18" fmla="*/ 681224 h 699958"/>
                <a:gd name="connsiteX4-19" fmla="*/ 0 w 778305"/>
                <a:gd name="connsiteY4-20" fmla="*/ 699958 h 699958"/>
                <a:gd name="connsiteX0-21" fmla="*/ 0 w 778305"/>
                <a:gd name="connsiteY0-22" fmla="*/ 449432 h 449432"/>
                <a:gd name="connsiteX1-23" fmla="*/ 305705 w 778305"/>
                <a:gd name="connsiteY1-24" fmla="*/ 316164 h 449432"/>
                <a:gd name="connsiteX2-25" fmla="*/ 778305 w 778305"/>
                <a:gd name="connsiteY2-26" fmla="*/ 0 h 449432"/>
                <a:gd name="connsiteX3-27" fmla="*/ 569127 w 778305"/>
                <a:gd name="connsiteY3-28" fmla="*/ 430698 h 449432"/>
                <a:gd name="connsiteX4-29" fmla="*/ 0 w 778305"/>
                <a:gd name="connsiteY4-30" fmla="*/ 449432 h 449432"/>
                <a:gd name="connsiteX0-31" fmla="*/ 0 w 778305"/>
                <a:gd name="connsiteY0-32" fmla="*/ 449432 h 449432"/>
                <a:gd name="connsiteX1-33" fmla="*/ 304979 w 778305"/>
                <a:gd name="connsiteY1-34" fmla="*/ 42819 h 449432"/>
                <a:gd name="connsiteX2-35" fmla="*/ 778305 w 778305"/>
                <a:gd name="connsiteY2-36" fmla="*/ 0 h 449432"/>
                <a:gd name="connsiteX3-37" fmla="*/ 569127 w 778305"/>
                <a:gd name="connsiteY3-38" fmla="*/ 430698 h 449432"/>
                <a:gd name="connsiteX4-39" fmla="*/ 0 w 778305"/>
                <a:gd name="connsiteY4-40" fmla="*/ 449432 h 449432"/>
                <a:gd name="connsiteX0-41" fmla="*/ 0 w 778305"/>
                <a:gd name="connsiteY0-42" fmla="*/ 449432 h 449432"/>
                <a:gd name="connsiteX1-43" fmla="*/ 304979 w 778305"/>
                <a:gd name="connsiteY1-44" fmla="*/ 42819 h 449432"/>
                <a:gd name="connsiteX2-45" fmla="*/ 778305 w 778305"/>
                <a:gd name="connsiteY2-46" fmla="*/ 0 h 449432"/>
                <a:gd name="connsiteX3-47" fmla="*/ 513611 w 778305"/>
                <a:gd name="connsiteY3-48" fmla="*/ 412111 h 449432"/>
                <a:gd name="connsiteX4-49" fmla="*/ 0 w 778305"/>
                <a:gd name="connsiteY4-50" fmla="*/ 449432 h 4494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78305" h="449432">
                  <a:moveTo>
                    <a:pt x="0" y="449432"/>
                  </a:moveTo>
                  <a:lnTo>
                    <a:pt x="304979" y="42819"/>
                  </a:lnTo>
                  <a:lnTo>
                    <a:pt x="778305" y="0"/>
                  </a:lnTo>
                  <a:lnTo>
                    <a:pt x="513611" y="412111"/>
                  </a:lnTo>
                  <a:lnTo>
                    <a:pt x="0" y="449432"/>
                  </a:lnTo>
                  <a:close/>
                </a:path>
              </a:pathLst>
            </a:custGeom>
            <a:noFill/>
            <a:ln w="38100">
              <a:gradFill flip="none" rotWithShape="1">
                <a:gsLst>
                  <a:gs pos="0">
                    <a:schemeClr val="tx2"/>
                  </a:gs>
                  <a:gs pos="38000">
                    <a:schemeClr val="accent4"/>
                  </a:gs>
                  <a:gs pos="100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charset="0"/>
                <a:cs typeface="Calibri" panose="020F0502020204030204" charset="0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1511300" y="3400643"/>
              <a:ext cx="972535" cy="225207"/>
              <a:chOff x="1511300" y="3400643"/>
              <a:chExt cx="972535" cy="225207"/>
            </a:xfrm>
          </p:grpSpPr>
          <p:cxnSp>
            <p:nvCxnSpPr>
              <p:cNvPr id="25" name="直接连接符 24"/>
              <p:cNvCxnSpPr/>
              <p:nvPr>
                <p:custDataLst>
                  <p:tags r:id="rId10"/>
                </p:custDataLst>
              </p:nvPr>
            </p:nvCxnSpPr>
            <p:spPr>
              <a:xfrm>
                <a:off x="1511300" y="3406993"/>
                <a:ext cx="508492" cy="218857"/>
              </a:xfrm>
              <a:prstGeom prst="line">
                <a:avLst/>
              </a:prstGeom>
              <a:noFill/>
              <a:ln w="38100">
                <a:gradFill flip="none" rotWithShape="1">
                  <a:gsLst>
                    <a:gs pos="0">
                      <a:schemeClr val="tx2"/>
                    </a:gs>
                    <a:gs pos="38000">
                      <a:schemeClr val="accent4"/>
                    </a:gs>
                    <a:gs pos="100000">
                      <a:schemeClr val="accent2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" name="直接连接符 26"/>
              <p:cNvCxnSpPr/>
              <p:nvPr>
                <p:custDataLst>
                  <p:tags r:id="rId11"/>
                </p:custDataLst>
              </p:nvPr>
            </p:nvCxnSpPr>
            <p:spPr>
              <a:xfrm flipV="1">
                <a:off x="2001040" y="3400643"/>
                <a:ext cx="482795" cy="225044"/>
              </a:xfrm>
              <a:prstGeom prst="line">
                <a:avLst/>
              </a:prstGeom>
              <a:noFill/>
              <a:ln w="38100">
                <a:gradFill flip="none" rotWithShape="1">
                  <a:gsLst>
                    <a:gs pos="0">
                      <a:schemeClr val="tx2"/>
                    </a:gs>
                    <a:gs pos="38000">
                      <a:schemeClr val="accent4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32" name="组合 31"/>
            <p:cNvGrpSpPr/>
            <p:nvPr/>
          </p:nvGrpSpPr>
          <p:grpSpPr>
            <a:xfrm>
              <a:off x="1514474" y="3607034"/>
              <a:ext cx="972535" cy="225207"/>
              <a:chOff x="1511300" y="3400643"/>
              <a:chExt cx="972535" cy="225207"/>
            </a:xfrm>
          </p:grpSpPr>
          <p:cxnSp>
            <p:nvCxnSpPr>
              <p:cNvPr id="33" name="直接连接符 32"/>
              <p:cNvCxnSpPr/>
              <p:nvPr>
                <p:custDataLst>
                  <p:tags r:id="rId12"/>
                </p:custDataLst>
              </p:nvPr>
            </p:nvCxnSpPr>
            <p:spPr>
              <a:xfrm>
                <a:off x="1511300" y="3406993"/>
                <a:ext cx="508492" cy="218857"/>
              </a:xfrm>
              <a:prstGeom prst="line">
                <a:avLst/>
              </a:prstGeom>
              <a:noFill/>
              <a:ln w="38100">
                <a:gradFill flip="none" rotWithShape="1">
                  <a:gsLst>
                    <a:gs pos="0">
                      <a:schemeClr val="tx2"/>
                    </a:gs>
                    <a:gs pos="38000">
                      <a:schemeClr val="accent4"/>
                    </a:gs>
                    <a:gs pos="100000">
                      <a:schemeClr val="accent2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4" name="直接连接符 33"/>
              <p:cNvCxnSpPr/>
              <p:nvPr>
                <p:custDataLst>
                  <p:tags r:id="rId13"/>
                </p:custDataLst>
              </p:nvPr>
            </p:nvCxnSpPr>
            <p:spPr>
              <a:xfrm flipV="1">
                <a:off x="2001040" y="3400643"/>
                <a:ext cx="482795" cy="225044"/>
              </a:xfrm>
              <a:prstGeom prst="line">
                <a:avLst/>
              </a:prstGeom>
              <a:noFill/>
              <a:ln w="38100">
                <a:gradFill flip="none" rotWithShape="1">
                  <a:gsLst>
                    <a:gs pos="0">
                      <a:schemeClr val="tx2"/>
                    </a:gs>
                    <a:gs pos="38000">
                      <a:schemeClr val="accent4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41" name="文本框 6"/>
          <p:cNvSpPr txBox="1"/>
          <p:nvPr>
            <p:custDataLst>
              <p:tags r:id="rId14"/>
            </p:custDataLst>
          </p:nvPr>
        </p:nvSpPr>
        <p:spPr>
          <a:xfrm>
            <a:off x="676763" y="3513615"/>
            <a:ext cx="2032929" cy="584775"/>
          </a:xfrm>
          <a:prstGeom prst="rect">
            <a:avLst/>
          </a:prstGeom>
          <a:noFill/>
          <a:effectLst/>
        </p:spPr>
        <p:txBody>
          <a:bodyPr wrap="none" rtlCol="0" anchor="ctr">
            <a:normAutofit fontScale="90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spc="-15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ea typeface="思源黑体 Regular" panose="020B0500000000000000" charset="-122"/>
                <a:cs typeface="Calibri" panose="020F0502020204030204" charset="0"/>
              </a:rPr>
              <a:t>CONTENT</a:t>
            </a:r>
            <a:endParaRPr lang="en-US" altLang="zh-CN" sz="3200" b="1" spc="-15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charset="0"/>
              <a:ea typeface="思源黑体 Regular" panose="020B0500000000000000" charset="-122"/>
              <a:cs typeface="Calibri" panose="020F0502020204030204" charset="0"/>
            </a:endParaRPr>
          </a:p>
        </p:txBody>
      </p:sp>
      <p:sp>
        <p:nvSpPr>
          <p:cNvPr id="42" name="矩形 41"/>
          <p:cNvSpPr/>
          <p:nvPr>
            <p:custDataLst>
              <p:tags r:id="rId15"/>
            </p:custDataLst>
          </p:nvPr>
        </p:nvSpPr>
        <p:spPr>
          <a:xfrm>
            <a:off x="5956979" y="1830713"/>
            <a:ext cx="848425" cy="691407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chemeClr val="accent1"/>
                </a:gs>
                <a:gs pos="38000">
                  <a:schemeClr val="accent4"/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3" name="文本框 21"/>
          <p:cNvSpPr txBox="1"/>
          <p:nvPr>
            <p:custDataLst>
              <p:tags r:id="rId16"/>
            </p:custDataLst>
          </p:nvPr>
        </p:nvSpPr>
        <p:spPr>
          <a:xfrm>
            <a:off x="5973719" y="1840238"/>
            <a:ext cx="848425" cy="646331"/>
          </a:xfrm>
          <a:prstGeom prst="rect">
            <a:avLst/>
          </a:prstGeom>
          <a:noFill/>
        </p:spPr>
        <p:txBody>
          <a:bodyPr wrap="square" rtlCol="0">
            <a:normAutofit fontScale="900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ea typeface="思源黑体 Regular" panose="020B0500000000000000" charset="-122"/>
                <a:cs typeface="Calibri" panose="020F0502020204030204" charset="0"/>
              </a:rPr>
              <a:t>01</a:t>
            </a:r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charset="0"/>
              <a:ea typeface="思源黑体 Regular" panose="020B0500000000000000" charset="-122"/>
              <a:cs typeface="Calibri" panose="020F0502020204030204" charset="0"/>
            </a:endParaRPr>
          </a:p>
        </p:txBody>
      </p:sp>
      <p:sp>
        <p:nvSpPr>
          <p:cNvPr id="44" name="矩形 43"/>
          <p:cNvSpPr/>
          <p:nvPr>
            <p:custDataLst>
              <p:tags r:id="rId17"/>
            </p:custDataLst>
          </p:nvPr>
        </p:nvSpPr>
        <p:spPr>
          <a:xfrm>
            <a:off x="5956921" y="3867504"/>
            <a:ext cx="848425" cy="691407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chemeClr val="accent1"/>
                </a:gs>
                <a:gs pos="38000">
                  <a:schemeClr val="accent4"/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5" name="文本框 23"/>
          <p:cNvSpPr txBox="1"/>
          <p:nvPr>
            <p:custDataLst>
              <p:tags r:id="rId18"/>
            </p:custDataLst>
          </p:nvPr>
        </p:nvSpPr>
        <p:spPr>
          <a:xfrm>
            <a:off x="5973661" y="3877029"/>
            <a:ext cx="848425" cy="646331"/>
          </a:xfrm>
          <a:prstGeom prst="rect">
            <a:avLst/>
          </a:prstGeom>
          <a:noFill/>
        </p:spPr>
        <p:txBody>
          <a:bodyPr wrap="square" rtlCol="0">
            <a:normAutofit fontScale="900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ea typeface="思源黑体 Regular" panose="020B0500000000000000" charset="-122"/>
                <a:cs typeface="Calibri" panose="020F0502020204030204" charset="0"/>
              </a:rPr>
              <a:t>02</a:t>
            </a:r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charset="0"/>
              <a:ea typeface="思源黑体 Regular" panose="020B0500000000000000" charset="-122"/>
              <a:cs typeface="Calibri" panose="020F0502020204030204" charset="0"/>
            </a:endParaRPr>
          </a:p>
        </p:txBody>
      </p:sp>
      <p:sp>
        <p:nvSpPr>
          <p:cNvPr id="60" name="文本框 33"/>
          <p:cNvSpPr txBox="1"/>
          <p:nvPr>
            <p:custDataLst>
              <p:tags r:id="rId19"/>
            </p:custDataLst>
          </p:nvPr>
        </p:nvSpPr>
        <p:spPr>
          <a:xfrm>
            <a:off x="6879236" y="3867942"/>
            <a:ext cx="3117602" cy="424732"/>
          </a:xfrm>
          <a:prstGeom prst="rect">
            <a:avLst/>
          </a:prstGeom>
          <a:noFill/>
        </p:spPr>
        <p:txBody>
          <a:bodyPr wrap="square" rtlCol="0" anchor="b" anchorCtr="0">
            <a:normAutofit fontScale="9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ea typeface="思源黑体 Regular" panose="020B0500000000000000" charset="-122"/>
                <a:cs typeface="Calibri" panose="020F0502020204030204" charset="0"/>
              </a:rPr>
              <a:t>Corner Detection</a:t>
            </a:r>
            <a:endParaRPr lang="en-US" altLang="zh-CN" sz="2400" b="1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charset="0"/>
              <a:ea typeface="思源黑体 Regular" panose="020B0500000000000000" charset="-122"/>
              <a:cs typeface="Calibri" panose="020F0502020204030204" charset="0"/>
            </a:endParaRPr>
          </a:p>
        </p:txBody>
      </p:sp>
      <p:sp>
        <p:nvSpPr>
          <p:cNvPr id="58" name="文本框 42"/>
          <p:cNvSpPr txBox="1"/>
          <p:nvPr>
            <p:custDataLst>
              <p:tags r:id="rId20"/>
            </p:custDataLst>
          </p:nvPr>
        </p:nvSpPr>
        <p:spPr>
          <a:xfrm>
            <a:off x="6879294" y="1790511"/>
            <a:ext cx="3117602" cy="424732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ea typeface="思源黑体 Regular" panose="020B0500000000000000" charset="-122"/>
                <a:cs typeface="Calibri" panose="020F0502020204030204" charset="0"/>
              </a:rPr>
              <a:t>Edge Detection</a:t>
            </a:r>
            <a:endParaRPr lang="en-US" altLang="zh-CN" sz="2400" b="1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charset="0"/>
              <a:ea typeface="思源黑体 Regular" panose="020B0500000000000000" charset="-122"/>
              <a:cs typeface="Calibri" panose="020F0502020204030204" charset="0"/>
            </a:endParaRPr>
          </a:p>
        </p:txBody>
      </p:sp>
      <p:sp>
        <p:nvSpPr>
          <p:cNvPr id="59" name="文本框 43"/>
          <p:cNvSpPr txBox="1"/>
          <p:nvPr>
            <p:custDataLst>
              <p:tags r:id="rId21"/>
            </p:custDataLst>
          </p:nvPr>
        </p:nvSpPr>
        <p:spPr>
          <a:xfrm>
            <a:off x="6879590" y="2267585"/>
            <a:ext cx="2131060" cy="313690"/>
          </a:xfrm>
          <a:prstGeom prst="rect">
            <a:avLst/>
          </a:prstGeom>
          <a:noFill/>
        </p:spPr>
        <p:txBody>
          <a:bodyPr wrap="square" rtlCol="0">
            <a:normAutofit fontScale="900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Calibri" panose="020F0502020204030204" charset="0"/>
              </a:rPr>
              <a:t>canny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Calibri" panose="020F0502020204030204" charset="0"/>
              </a:rPr>
              <a:t>边缘检测算法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Calibri" panose="020F050202020403020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911975" y="429260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harris</a:t>
            </a:r>
            <a:r>
              <a:rPr lang="zh-CN" altLang="en-US" sz="1400"/>
              <a:t>角点检测算法</a:t>
            </a:r>
            <a:endParaRPr lang="zh-CN" altLang="en-US" sz="1400"/>
          </a:p>
        </p:txBody>
      </p:sp>
    </p:spTree>
    <p:custDataLst>
      <p:tags r:id="rId2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EMPLATE_CATEGORY" val="custom"/>
  <p:tag name="KSO_WM_TEMPLATE_INDEX" val="20189098"/>
  <p:tag name="KSO_WM_UNIT_TYPE" val="a"/>
  <p:tag name="KSO_WM_UNIT_INDEX" val="1"/>
  <p:tag name="KSO_WM_UNIT_ID" val="custom20189098_2*a*1"/>
  <p:tag name="KSO_WM_UNIT_LAYERLEVEL" val="1"/>
  <p:tag name="KSO_WM_UNIT_ISCONTENTSTITLE" val="1"/>
  <p:tag name="KSO_WM_UNIT_VALUE" val="5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CONTENT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2.xml><?xml version="1.0" encoding="utf-8"?>
<p:tagLst xmlns:p="http://schemas.openxmlformats.org/presentationml/2006/main">
  <p:tag name="KSO_WM_TEMPLATE_CATEGORY" val="custom"/>
  <p:tag name="KSO_WM_TEMPLATE_INDEX" val="20189098"/>
  <p:tag name="KSO_WM_UNIT_TYPE" val="a"/>
  <p:tag name="KSO_WM_UNIT_INDEX" val="1"/>
  <p:tag name="KSO_WM_UNIT_ID" val="custom20189098_2*a*1"/>
  <p:tag name="KSO_WM_UNIT_LAYERLEVEL" val="1"/>
  <p:tag name="KSO_WM_UNIT_ISCONTENTSTITLE" val="1"/>
  <p:tag name="KSO_WM_UNIT_VALUE" val="5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CONTENT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9098_2*i*0"/>
  <p:tag name="KSO_WM_TEMPLATE_CATEGORY" val="custom"/>
  <p:tag name="KSO_WM_TEMPLATE_INDEX" val="20189098"/>
  <p:tag name="KSO_WM_UNIT_INDEX" val="0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9098_2*i*1"/>
  <p:tag name="KSO_WM_TEMPLATE_CATEGORY" val="custom"/>
  <p:tag name="KSO_WM_TEMPLATE_INDEX" val="20189098"/>
  <p:tag name="KSO_WM_UNIT_INDEX" val="1"/>
</p:tagLst>
</file>

<file path=ppt/tags/tag2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9098_2*i*2"/>
  <p:tag name="KSO_WM_TEMPLATE_CATEGORY" val="custom"/>
  <p:tag name="KSO_WM_TEMPLATE_INDEX" val="20189098"/>
  <p:tag name="KSO_WM_UNIT_INDEX" val="2"/>
</p:tagLst>
</file>

<file path=ppt/tags/tag2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9098_2*i*3"/>
  <p:tag name="KSO_WM_TEMPLATE_CATEGORY" val="custom"/>
  <p:tag name="KSO_WM_TEMPLATE_INDEX" val="20189098"/>
  <p:tag name="KSO_WM_UNIT_INDEX" val="3"/>
</p:tagLst>
</file>

<file path=ppt/tags/tag2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9098_2*i*4"/>
  <p:tag name="KSO_WM_TEMPLATE_CATEGORY" val="custom"/>
  <p:tag name="KSO_WM_TEMPLATE_INDEX" val="20189098"/>
  <p:tag name="KSO_WM_UNIT_INDEX" val="4"/>
</p:tagLst>
</file>

<file path=ppt/tags/tag2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9098_2*i*5"/>
  <p:tag name="KSO_WM_TEMPLATE_CATEGORY" val="custom"/>
  <p:tag name="KSO_WM_TEMPLATE_INDEX" val="20189098"/>
  <p:tag name="KSO_WM_UNIT_INDEX" val="5"/>
</p:tagLst>
</file>

<file path=ppt/tags/tag2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9098_2*i*6"/>
  <p:tag name="KSO_WM_TEMPLATE_CATEGORY" val="custom"/>
  <p:tag name="KSO_WM_TEMPLATE_INDEX" val="20189098"/>
  <p:tag name="KSO_WM_UNIT_INDEX" val="6"/>
</p:tagLst>
</file>

<file path=ppt/tags/tag2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9098_2*i*7"/>
  <p:tag name="KSO_WM_TEMPLATE_CATEGORY" val="custom"/>
  <p:tag name="KSO_WM_TEMPLATE_INDEX" val="20189098"/>
  <p:tag name="KSO_WM_UNIT_INDEX" val="7"/>
</p:tagLst>
</file>

<file path=ppt/tags/tag2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9098_2*i*13"/>
  <p:tag name="KSO_WM_TEMPLATE_CATEGORY" val="custom"/>
  <p:tag name="KSO_WM_TEMPLATE_INDEX" val="20189098"/>
  <p:tag name="KSO_WM_UNIT_INDEX" val="13"/>
</p:tagLst>
</file>

<file path=ppt/tags/tag2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9098_2*i*14"/>
  <p:tag name="KSO_WM_TEMPLATE_CATEGORY" val="custom"/>
  <p:tag name="KSO_WM_TEMPLATE_INDEX" val="20189098"/>
  <p:tag name="KSO_WM_UNIT_INDEX" val="14"/>
</p:tagLst>
</file>

<file path=ppt/tags/tag3.xml><?xml version="1.0" encoding="utf-8"?>
<p:tagLst xmlns:p="http://schemas.openxmlformats.org/presentationml/2006/main">
  <p:tag name="KSO_WM_TEMPLATE_CATEGORY" val="custom"/>
  <p:tag name="KSO_WM_TEMPLATE_INDEX" val="20189098"/>
  <p:tag name="KSO_WM_UNIT_TYPE" val="a"/>
  <p:tag name="KSO_WM_UNIT_INDEX" val="1"/>
  <p:tag name="KSO_WM_UNIT_ID" val="custom20189098_2*a*1"/>
  <p:tag name="KSO_WM_UNIT_LAYERLEVEL" val="1"/>
  <p:tag name="KSO_WM_UNIT_ISCONTENTSTITLE" val="1"/>
  <p:tag name="KSO_WM_UNIT_VALUE" val="5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CONTENT"/>
</p:tagLst>
</file>

<file path=ppt/tags/tag3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9098_2*i*15"/>
  <p:tag name="KSO_WM_TEMPLATE_CATEGORY" val="custom"/>
  <p:tag name="KSO_WM_TEMPLATE_INDEX" val="20189098"/>
  <p:tag name="KSO_WM_UNIT_INDEX" val="15"/>
</p:tagLst>
</file>

<file path=ppt/tags/tag3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9098_2*i*16"/>
  <p:tag name="KSO_WM_TEMPLATE_CATEGORY" val="custom"/>
  <p:tag name="KSO_WM_TEMPLATE_INDEX" val="20189098"/>
  <p:tag name="KSO_WM_UNIT_INDEX" val="16"/>
</p:tagLst>
</file>

<file path=ppt/tags/tag3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9098_2*i*17"/>
  <p:tag name="KSO_WM_TEMPLATE_CATEGORY" val="custom"/>
  <p:tag name="KSO_WM_TEMPLATE_INDEX" val="20189098"/>
  <p:tag name="KSO_WM_UNIT_INDEX" val="17"/>
</p:tagLst>
</file>

<file path=ppt/tags/tag33.xml><?xml version="1.0" encoding="utf-8"?>
<p:tagLst xmlns:p="http://schemas.openxmlformats.org/presentationml/2006/main">
  <p:tag name="KSO_WM_TEMPLATE_CATEGORY" val="custom"/>
  <p:tag name="KSO_WM_TEMPLATE_INDEX" val="20189098"/>
  <p:tag name="KSO_WM_UNIT_TYPE" val="a"/>
  <p:tag name="KSO_WM_UNIT_INDEX" val="1"/>
  <p:tag name="KSO_WM_UNIT_ID" val="custom20189098_2*a*1"/>
  <p:tag name="KSO_WM_UNIT_LAYERLEVEL" val="1"/>
  <p:tag name="KSO_WM_UNIT_ISCONTENTSTITLE" val="1"/>
  <p:tag name="KSO_WM_UNIT_VALUE" val="5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CONTENT"/>
</p:tagLst>
</file>

<file path=ppt/tags/tag34.xml><?xml version="1.0" encoding="utf-8"?>
<p:tagLst xmlns:p="http://schemas.openxmlformats.org/presentationml/2006/main">
  <p:tag name="KSO_WM_TEMPLATE_CATEGORY" val="custom"/>
  <p:tag name="KSO_WM_TEMPLATE_INDEX" val="20189098"/>
  <p:tag name="KSO_WM_UNIT_TYPE" val="l_h_i"/>
  <p:tag name="KSO_WM_UNIT_INDEX" val="1_1_1"/>
  <p:tag name="KSO_WM_UNIT_ID" val="custom20189098_2*l_h_i*1_1_1"/>
  <p:tag name="KSO_WM_UNIT_LAYERLEVEL" val="1_1_1"/>
  <p:tag name="KSO_WM_BEAUTIFY_FLAG" val="#wm#"/>
  <p:tag name="KSO_WM_TAG_VERSION" val="1.0"/>
  <p:tag name="KSO_WM_DIAGRAM_GROUP_CODE" val="l1-1"/>
</p:tagLst>
</file>

<file path=ppt/tags/tag35.xml><?xml version="1.0" encoding="utf-8"?>
<p:tagLst xmlns:p="http://schemas.openxmlformats.org/presentationml/2006/main">
  <p:tag name="KSO_WM_TEMPLATE_CATEGORY" val="custom"/>
  <p:tag name="KSO_WM_TEMPLATE_INDEX" val="20189098"/>
  <p:tag name="KSO_WM_UNIT_TYPE" val="l_h_i"/>
  <p:tag name="KSO_WM_UNIT_INDEX" val="1_1_2"/>
  <p:tag name="KSO_WM_UNIT_ID" val="custom20189098_2*l_h_i*1_1_2"/>
  <p:tag name="KSO_WM_UNIT_LAYERLEVEL" val="1_1_1"/>
  <p:tag name="KSO_WM_BEAUTIFY_FLAG" val="#wm#"/>
  <p:tag name="KSO_WM_TAG_VERSION" val="1.0"/>
  <p:tag name="KSO_WM_DIAGRAM_GROUP_CODE" val="l1-1"/>
</p:tagLst>
</file>

<file path=ppt/tags/tag36.xml><?xml version="1.0" encoding="utf-8"?>
<p:tagLst xmlns:p="http://schemas.openxmlformats.org/presentationml/2006/main">
  <p:tag name="KSO_WM_TEMPLATE_CATEGORY" val="custom"/>
  <p:tag name="KSO_WM_TEMPLATE_INDEX" val="20189098"/>
  <p:tag name="KSO_WM_UNIT_TYPE" val="l_h_i"/>
  <p:tag name="KSO_WM_UNIT_INDEX" val="1_2_1"/>
  <p:tag name="KSO_WM_UNIT_ID" val="custom20189098_2*l_h_i*1_2_1"/>
  <p:tag name="KSO_WM_UNIT_LAYERLEVEL" val="1_1_1"/>
  <p:tag name="KSO_WM_BEAUTIFY_FLAG" val="#wm#"/>
  <p:tag name="KSO_WM_TAG_VERSION" val="1.0"/>
  <p:tag name="KSO_WM_DIAGRAM_GROUP_CODE" val="l1-1"/>
</p:tagLst>
</file>

<file path=ppt/tags/tag37.xml><?xml version="1.0" encoding="utf-8"?>
<p:tagLst xmlns:p="http://schemas.openxmlformats.org/presentationml/2006/main">
  <p:tag name="KSO_WM_TEMPLATE_CATEGORY" val="custom"/>
  <p:tag name="KSO_WM_TEMPLATE_INDEX" val="20189098"/>
  <p:tag name="KSO_WM_UNIT_TYPE" val="l_h_i"/>
  <p:tag name="KSO_WM_UNIT_INDEX" val="1_2_2"/>
  <p:tag name="KSO_WM_UNIT_ID" val="custom20189098_2*l_h_i*1_2_2"/>
  <p:tag name="KSO_WM_UNIT_LAYERLEVEL" val="1_1_1"/>
  <p:tag name="KSO_WM_BEAUTIFY_FLAG" val="#wm#"/>
  <p:tag name="KSO_WM_TAG_VERSION" val="1.0"/>
  <p:tag name="KSO_WM_DIAGRAM_GROUP_CODE" val="l1-1"/>
</p:tagLst>
</file>

<file path=ppt/tags/tag38.xml><?xml version="1.0" encoding="utf-8"?>
<p:tagLst xmlns:p="http://schemas.openxmlformats.org/presentationml/2006/main">
  <p:tag name="KSO_WM_TEMPLATE_CATEGORY" val="custom"/>
  <p:tag name="KSO_WM_TEMPLATE_INDEX" val="20189098"/>
  <p:tag name="KSO_WM_UNIT_TYPE" val="l_h_a"/>
  <p:tag name="KSO_WM_UNIT_INDEX" val="1_2_1"/>
  <p:tag name="KSO_WM_UNIT_ID" val="custom20189098_2*l_h_a*1_2_1"/>
  <p:tag name="KSO_WM_UNIT_LAYERLEVEL" val="1_1_1"/>
  <p:tag name="KSO_WM_UNIT_VALUE" val="11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PRESET_TEXT" val="CHANGE"/>
</p:tagLst>
</file>

<file path=ppt/tags/tag39.xml><?xml version="1.0" encoding="utf-8"?>
<p:tagLst xmlns:p="http://schemas.openxmlformats.org/presentationml/2006/main">
  <p:tag name="KSO_WM_TEMPLATE_CATEGORY" val="custom"/>
  <p:tag name="KSO_WM_TEMPLATE_INDEX" val="20189098"/>
  <p:tag name="KSO_WM_UNIT_TYPE" val="l_h_a"/>
  <p:tag name="KSO_WM_UNIT_INDEX" val="1_1_1"/>
  <p:tag name="KSO_WM_UNIT_ID" val="custom20189098_2*l_h_a*1_1_1"/>
  <p:tag name="KSO_WM_UNIT_LAYERLEVEL" val="1_1_1"/>
  <p:tag name="KSO_WM_UNIT_VALUE" val="11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PRESET_TEXT" val="CHANGE"/>
</p:tagLst>
</file>

<file path=ppt/tags/tag4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40.xml><?xml version="1.0" encoding="utf-8"?>
<p:tagLst xmlns:p="http://schemas.openxmlformats.org/presentationml/2006/main">
  <p:tag name="KSO_WM_TEMPLATE_CATEGORY" val="custom"/>
  <p:tag name="KSO_WM_TEMPLATE_INDEX" val="20189098"/>
  <p:tag name="KSO_WM_UNIT_TYPE" val="l_h_f"/>
  <p:tag name="KSO_WM_UNIT_INDEX" val="1_1_1"/>
  <p:tag name="KSO_WM_UNIT_ID" val="custom20189098_2*l_h_f*1_1_1"/>
  <p:tag name="KSO_WM_UNIT_LAYERLEVEL" val="1_1_1"/>
  <p:tag name="KSO_WM_UNIT_VALUE" val="14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PRESET_TEXT" val="You can add your content here"/>
</p:tagLst>
</file>

<file path=ppt/tags/tag41.xml><?xml version="1.0" encoding="utf-8"?>
<p:tagLst xmlns:p="http://schemas.openxmlformats.org/presentationml/2006/main">
  <p:tag name="KSO_WM_TEMPLATE_CATEGORY" val="custom"/>
  <p:tag name="KSO_WM_TEMPLATE_INDEX" val="20189098"/>
  <p:tag name="KSO_WM_TAG_VERSION" val="1.0"/>
  <p:tag name="KSO_WM_SLIDE_ID" val="custom20189098_2"/>
  <p:tag name="KSO_WM_SLIDE_INDEX" val="2"/>
  <p:tag name="KSO_WM_SLIDE_ITEM_CNT" val="4"/>
  <p:tag name="KSO_WM_SLIDE_LAYOUT" val="a_l"/>
  <p:tag name="KSO_WM_SLIDE_LAYOUT_CNT" val="1_1"/>
  <p:tag name="KSO_WM_SLIDE_TYPE" val="contents"/>
  <p:tag name="KSO_WM_SLIDE_SUBTYPE" val="diag"/>
  <p:tag name="KSO_WM_BEAUTIFY_FLAG" val="#wm#"/>
  <p:tag name="KSO_WM_DIAGRAM_GROUP_CODE" val="l1-1"/>
</p:tagLst>
</file>

<file path=ppt/tags/tag4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3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4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3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4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3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5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5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3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3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"/>
</p:tagLst>
</file>

<file path=ppt/tags/tag57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5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3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3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6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3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"/>
</p:tagLst>
</file>

<file path=ppt/tags/tag7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3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7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3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7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3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7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3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8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3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9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3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ID" val="diagram20228575_1*a*1"/>
  <p:tag name="KSO_WM_TEMPLATE_CATEGORY" val="diagram"/>
  <p:tag name="KSO_WM_TEMPLATE_INDEX" val="20228575"/>
  <p:tag name="KSO_WM_UNIT_LAYERLEVEL" val="1"/>
  <p:tag name="KSO_WM_TAG_VERSION" val="1.0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98.xml><?xml version="1.0" encoding="utf-8"?>
<p:tagLst xmlns:p="http://schemas.openxmlformats.org/presentationml/2006/main">
  <p:tag name="COMMONDATA" val="eyJoZGlkIjoiMDQ1OWQ0ZjRkZjU0MTliZWQwOWNlZGQ4NTMxNmNhN2YifQ=="/>
  <p:tag name="KSO_WPP_MARK_KEY" val="b66cd49a-9680-4944-8a59-ea60c2395f2c"/>
  <p:tag name="commondata" val="eyJoZGlkIjoiMWQ4NTkwNmFiY2M5MGQzMzUyYmZkYTI0Zjg4Nzk3MmQ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947</Words>
  <Application>WPS 演示</Application>
  <PresentationFormat>宽屏</PresentationFormat>
  <Paragraphs>105</Paragraphs>
  <Slides>37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37</vt:i4>
      </vt:variant>
    </vt:vector>
  </HeadingPairs>
  <TitlesOfParts>
    <vt:vector size="51" baseType="lpstr">
      <vt:lpstr>Arial</vt:lpstr>
      <vt:lpstr>宋体</vt:lpstr>
      <vt:lpstr>Wingdings</vt:lpstr>
      <vt:lpstr>思源黑体 Regular</vt:lpstr>
      <vt:lpstr>黑体</vt:lpstr>
      <vt:lpstr>Calibri</vt:lpstr>
      <vt:lpstr>思源黑体 CN Bold</vt:lpstr>
      <vt:lpstr>微软雅黑</vt:lpstr>
      <vt:lpstr>Arial Unicode MS</vt:lpstr>
      <vt:lpstr>Times New Roman</vt:lpstr>
      <vt:lpstr>楷体</vt:lpstr>
      <vt:lpstr>Office 主题</vt:lpstr>
      <vt:lpstr>Equation.DSMT4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Young</dc:creator>
  <cp:lastModifiedBy>Alexander</cp:lastModifiedBy>
  <cp:revision>28</cp:revision>
  <dcterms:created xsi:type="dcterms:W3CDTF">2022-11-03T16:45:00Z</dcterms:created>
  <dcterms:modified xsi:type="dcterms:W3CDTF">2025-06-28T09:30:11Z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A3BF4176B8594BEAB64307EA2BFD05DB_13</vt:lpwstr>
  </property>
  <property fmtid="{D5CDD505-2E9C-101B-9397-08002B2CF9AE}" pid="3" name="KSOProductBuildVer">
    <vt:lpwstr>2052-12.1.0.21541</vt:lpwstr>
  </property>
</Properties>
</file>